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notesMasterIdLst>
    <p:notesMasterId r:id="rId86"/>
  </p:notesMasterIdLst>
  <p:sldIdLst>
    <p:sldId id="268" r:id="rId2"/>
    <p:sldId id="343" r:id="rId3"/>
    <p:sldId id="286" r:id="rId4"/>
    <p:sldId id="336" r:id="rId5"/>
    <p:sldId id="335" r:id="rId6"/>
    <p:sldId id="381" r:id="rId7"/>
    <p:sldId id="402" r:id="rId8"/>
    <p:sldId id="353" r:id="rId9"/>
    <p:sldId id="380" r:id="rId10"/>
    <p:sldId id="355" r:id="rId11"/>
    <p:sldId id="354" r:id="rId12"/>
    <p:sldId id="356" r:id="rId13"/>
    <p:sldId id="358" r:id="rId14"/>
    <p:sldId id="359" r:id="rId15"/>
    <p:sldId id="344" r:id="rId16"/>
    <p:sldId id="347" r:id="rId17"/>
    <p:sldId id="346" r:id="rId18"/>
    <p:sldId id="382" r:id="rId19"/>
    <p:sldId id="384" r:id="rId20"/>
    <p:sldId id="342" r:id="rId21"/>
    <p:sldId id="351" r:id="rId22"/>
    <p:sldId id="341" r:id="rId23"/>
    <p:sldId id="349" r:id="rId24"/>
    <p:sldId id="352" r:id="rId25"/>
    <p:sldId id="339" r:id="rId26"/>
    <p:sldId id="386" r:id="rId27"/>
    <p:sldId id="401" r:id="rId28"/>
    <p:sldId id="387" r:id="rId29"/>
    <p:sldId id="388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97" r:id="rId39"/>
    <p:sldId id="257" r:id="rId40"/>
    <p:sldId id="270" r:id="rId41"/>
    <p:sldId id="296" r:id="rId42"/>
    <p:sldId id="297" r:id="rId43"/>
    <p:sldId id="271" r:id="rId44"/>
    <p:sldId id="299" r:id="rId45"/>
    <p:sldId id="298" r:id="rId46"/>
    <p:sldId id="259" r:id="rId47"/>
    <p:sldId id="293" r:id="rId48"/>
    <p:sldId id="261" r:id="rId49"/>
    <p:sldId id="292" r:id="rId50"/>
    <p:sldId id="272" r:id="rId51"/>
    <p:sldId id="283" r:id="rId52"/>
    <p:sldId id="273" r:id="rId53"/>
    <p:sldId id="284" r:id="rId54"/>
    <p:sldId id="274" r:id="rId55"/>
    <p:sldId id="285" r:id="rId56"/>
    <p:sldId id="275" r:id="rId57"/>
    <p:sldId id="383" r:id="rId58"/>
    <p:sldId id="276" r:id="rId59"/>
    <p:sldId id="287" r:id="rId60"/>
    <p:sldId id="277" r:id="rId61"/>
    <p:sldId id="288" r:id="rId62"/>
    <p:sldId id="278" r:id="rId63"/>
    <p:sldId id="289" r:id="rId64"/>
    <p:sldId id="279" r:id="rId65"/>
    <p:sldId id="290" r:id="rId66"/>
    <p:sldId id="280" r:id="rId67"/>
    <p:sldId id="291" r:id="rId68"/>
    <p:sldId id="281" r:id="rId69"/>
    <p:sldId id="267" r:id="rId70"/>
    <p:sldId id="360" r:id="rId71"/>
    <p:sldId id="361" r:id="rId72"/>
    <p:sldId id="362" r:id="rId73"/>
    <p:sldId id="363" r:id="rId74"/>
    <p:sldId id="364" r:id="rId75"/>
    <p:sldId id="365" r:id="rId76"/>
    <p:sldId id="366" r:id="rId77"/>
    <p:sldId id="367" r:id="rId78"/>
    <p:sldId id="368" r:id="rId79"/>
    <p:sldId id="369" r:id="rId80"/>
    <p:sldId id="370" r:id="rId81"/>
    <p:sldId id="371" r:id="rId82"/>
    <p:sldId id="372" r:id="rId83"/>
    <p:sldId id="373" r:id="rId84"/>
    <p:sldId id="374" r:id="rId8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795"/>
    <a:srgbClr val="BE023C"/>
    <a:srgbClr val="C80000"/>
    <a:srgbClr val="FF7D7D"/>
    <a:srgbClr val="F42A2A"/>
    <a:srgbClr val="FF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41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EA21E-08C6-415B-B7CE-C0272D7C6D74}" type="datetimeFigureOut">
              <a:rPr lang="de-CH" smtClean="0"/>
              <a:t>10.04.18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13EBE-0BEE-422B-A3FA-3E87F8BDE1C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8623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DED-160F-CC43-8362-63B9EBF53D5B}" type="datetime1">
              <a:rPr lang="en-US" smtClean="0"/>
              <a:t>4/10/18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41432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70F14-8F09-E144-BCBF-545A16ABE10F}" type="datetime1">
              <a:rPr lang="en-US" smtClean="0"/>
              <a:t>4/10/18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8990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1ECC6-58F0-324B-BE2F-010AB57F68D8}" type="datetime1">
              <a:rPr lang="en-US" smtClean="0"/>
              <a:t>4/10/18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2434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75F6-27E4-7546-8B73-9674A029378D}" type="datetime1">
              <a:rPr lang="en-US" smtClean="0"/>
              <a:t>4/10/18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5658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880A-47AF-C943-BEF0-E6DDD40A817A}" type="datetime1">
              <a:rPr lang="en-US" smtClean="0"/>
              <a:t>4/10/18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5822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018E-ACC4-8944-AAD5-EAF16CCE135F}" type="datetime1">
              <a:rPr lang="en-US" smtClean="0"/>
              <a:t>4/10/18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25916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E100-CC1A-374B-A842-EA4EDAE75ACB}" type="datetime1">
              <a:rPr lang="en-US" smtClean="0"/>
              <a:t>4/10/18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3448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AE0FD-461D-3042-AACF-720548CAC41E}" type="datetime1">
              <a:rPr lang="en-US" smtClean="0"/>
              <a:t>4/10/18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07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46E09-20F6-2A42-A5E2-6980784439EC}" type="datetime1">
              <a:rPr lang="en-US" smtClean="0"/>
              <a:t>4/10/18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6652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2AE9C-5D96-164A-9231-3D52041BD5F4}" type="datetime1">
              <a:rPr lang="en-US" smtClean="0"/>
              <a:t>4/10/18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95600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223D-A0D7-EF4D-AF73-89C3A5277383}" type="datetime1">
              <a:rPr lang="en-US" smtClean="0"/>
              <a:t>4/10/18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1258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BBB96-36CD-E94F-B476-4B9E787082DA}" type="datetime1">
              <a:rPr lang="en-US" smtClean="0"/>
              <a:t>4/10/18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0AEA6-27DA-49C4-B03F-C3F895AB867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5830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12" Type="http://schemas.microsoft.com/office/2007/relationships/hdphoto" Target="../media/hdphoto2.wdp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11" Type="http://schemas.openxmlformats.org/officeDocument/2006/relationships/image" Target="../media/image31.png"/><Relationship Id="rId5" Type="http://schemas.openxmlformats.org/officeDocument/2006/relationships/image" Target="../media/image25.tiff"/><Relationship Id="rId10" Type="http://schemas.openxmlformats.org/officeDocument/2006/relationships/image" Target="../media/image30.tiff"/><Relationship Id="rId4" Type="http://schemas.openxmlformats.org/officeDocument/2006/relationships/image" Target="../media/image24.tiff"/><Relationship Id="rId9" Type="http://schemas.openxmlformats.org/officeDocument/2006/relationships/image" Target="../media/image2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(null)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(null)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(null)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(null)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(null)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(null)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(null)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(null)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(null)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(null)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(null)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(null)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(null)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(null)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2687A1-721D-7B4D-BA31-98ADF33FA781}"/>
              </a:ext>
            </a:extLst>
          </p:cNvPr>
          <p:cNvSpPr/>
          <p:nvPr/>
        </p:nvSpPr>
        <p:spPr>
          <a:xfrm>
            <a:off x="0" y="1691417"/>
            <a:ext cx="9144000" cy="12825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711685"/>
            <a:ext cx="9144001" cy="1063046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P-values &amp; reliability of estimates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 flipH="1">
            <a:off x="1668070" y="5469734"/>
            <a:ext cx="5230415" cy="4763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 sz="1350"/>
          </a:p>
        </p:txBody>
      </p:sp>
      <p:sp>
        <p:nvSpPr>
          <p:cNvPr id="8" name="Textfeld 11"/>
          <p:cNvSpPr txBox="1"/>
          <p:nvPr/>
        </p:nvSpPr>
        <p:spPr>
          <a:xfrm>
            <a:off x="3764479" y="350348"/>
            <a:ext cx="4916385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600" dirty="0"/>
              <a:t>Block Course Zoology and Evolutionary Biology FS18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960" y="190315"/>
            <a:ext cx="2418484" cy="795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34ECFE-9367-8241-A66F-D9BF4E2DAEA2}"/>
              </a:ext>
            </a:extLst>
          </p:cNvPr>
          <p:cNvSpPr txBox="1"/>
          <p:nvPr/>
        </p:nvSpPr>
        <p:spPr>
          <a:xfrm>
            <a:off x="1103586" y="3154432"/>
            <a:ext cx="3227782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/>
              <a:t>Julia </a:t>
            </a:r>
            <a:r>
              <a:rPr lang="en-GB" sz="2400" b="1" dirty="0" err="1"/>
              <a:t>Fanderl</a:t>
            </a:r>
            <a:br>
              <a:rPr lang="en-GB" sz="2400" b="1" dirty="0"/>
            </a:br>
            <a:r>
              <a:rPr lang="en-GB" sz="2400" b="1" dirty="0"/>
              <a:t>Raphael von Büren</a:t>
            </a:r>
            <a:br>
              <a:rPr lang="en-GB" sz="2400" dirty="0"/>
            </a:br>
            <a:br>
              <a:rPr lang="en-GB" sz="2400" dirty="0"/>
            </a:br>
            <a:r>
              <a:rPr lang="en-GB" sz="2400" dirty="0"/>
              <a:t>Supervised by:</a:t>
            </a:r>
            <a:br>
              <a:rPr lang="en-GB" sz="2400" dirty="0"/>
            </a:br>
            <a:r>
              <a:rPr lang="en-GB" sz="2400" dirty="0"/>
              <a:t>Valentin </a:t>
            </a:r>
            <a:r>
              <a:rPr lang="en-GB" sz="2400" dirty="0" err="1"/>
              <a:t>Amrhein</a:t>
            </a:r>
            <a:br>
              <a:rPr lang="en-GB" sz="2400" dirty="0"/>
            </a:br>
            <a:r>
              <a:rPr lang="en-GB" sz="2400" dirty="0"/>
              <a:t>Tobias Roth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9CF553-8523-4E4F-943D-3DC63B290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359" y="3480308"/>
            <a:ext cx="4349494" cy="309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11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Questionnaire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9</a:t>
            </a:fld>
            <a:endParaRPr lang="de-C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B8AF2F-0275-0C46-83D0-C7C03FA38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72" y="2560640"/>
            <a:ext cx="6493456" cy="3896073"/>
          </a:xfrm>
          <a:prstGeom prst="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00D92A-F760-AF4B-BC02-8380BC4C5BBA}"/>
              </a:ext>
            </a:extLst>
          </p:cNvPr>
          <p:cNvSpPr txBox="1"/>
          <p:nvPr/>
        </p:nvSpPr>
        <p:spPr>
          <a:xfrm>
            <a:off x="0" y="1555304"/>
            <a:ext cx="914400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/>
              <a:t>Which of the </a:t>
            </a:r>
            <a:r>
              <a:rPr lang="en-GB" sz="2800" b="1" dirty="0"/>
              <a:t>estimates</a:t>
            </a:r>
            <a:r>
              <a:rPr lang="en-GB" sz="2800" dirty="0"/>
              <a:t> is </a:t>
            </a:r>
            <a:r>
              <a:rPr lang="en-GB" sz="2800" b="1" dirty="0"/>
              <a:t>more reliable?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26666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Questionnaire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10</a:t>
            </a:fld>
            <a:endParaRPr lang="de-C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B8AF2F-0275-0C46-83D0-C7C03FA38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72" y="2560638"/>
            <a:ext cx="6493456" cy="3896074"/>
          </a:xfrm>
          <a:prstGeom prst="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00D92A-F760-AF4B-BC02-8380BC4C5BBA}"/>
              </a:ext>
            </a:extLst>
          </p:cNvPr>
          <p:cNvSpPr txBox="1"/>
          <p:nvPr/>
        </p:nvSpPr>
        <p:spPr>
          <a:xfrm>
            <a:off x="0" y="1555304"/>
            <a:ext cx="914400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/>
              <a:t>Which of the </a:t>
            </a:r>
            <a:r>
              <a:rPr lang="en-GB" sz="2800" b="1" dirty="0"/>
              <a:t>estimates</a:t>
            </a:r>
            <a:r>
              <a:rPr lang="en-GB" sz="2800" dirty="0"/>
              <a:t> is </a:t>
            </a:r>
            <a:r>
              <a:rPr lang="en-GB" sz="2800" b="1" dirty="0"/>
              <a:t>more reliable?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9954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Questionnaire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11</a:t>
            </a:fld>
            <a:endParaRPr lang="de-C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B8AF2F-0275-0C46-83D0-C7C03FA38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72" y="2560640"/>
            <a:ext cx="6493456" cy="3896073"/>
          </a:xfrm>
          <a:prstGeom prst="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00D92A-F760-AF4B-BC02-8380BC4C5BBA}"/>
              </a:ext>
            </a:extLst>
          </p:cNvPr>
          <p:cNvSpPr txBox="1"/>
          <p:nvPr/>
        </p:nvSpPr>
        <p:spPr>
          <a:xfrm>
            <a:off x="0" y="1555304"/>
            <a:ext cx="914400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/>
              <a:t>Which of the </a:t>
            </a:r>
            <a:r>
              <a:rPr lang="en-GB" sz="2800" b="1" dirty="0"/>
              <a:t>estimates</a:t>
            </a:r>
            <a:r>
              <a:rPr lang="en-GB" sz="2800" dirty="0"/>
              <a:t> is </a:t>
            </a:r>
            <a:r>
              <a:rPr lang="en-GB" sz="2800" b="1" dirty="0"/>
              <a:t>more reliable?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4068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Questionnaire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12</a:t>
            </a:fld>
            <a:endParaRPr lang="de-C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B8AF2F-0275-0C46-83D0-C7C03FA38C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5258" r="11051" b="14601"/>
          <a:stretch/>
        </p:blipFill>
        <p:spPr>
          <a:xfrm>
            <a:off x="2732049" y="1410279"/>
            <a:ext cx="3679902" cy="5311199"/>
          </a:xfrm>
          <a:prstGeom prst="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196199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Questionnaire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13</a:t>
            </a:fld>
            <a:endParaRPr lang="de-C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B8AF2F-0275-0C46-83D0-C7C03FA38C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5512" r="13750" b="42118"/>
          <a:stretch/>
        </p:blipFill>
        <p:spPr>
          <a:xfrm>
            <a:off x="1778621" y="1488139"/>
            <a:ext cx="5586761" cy="5233339"/>
          </a:xfrm>
          <a:prstGeom prst="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563607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Sample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14</a:t>
            </a:fld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956A6-AF4C-2642-9A46-429C80D5D0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0" r="4458" b="3054"/>
          <a:stretch/>
        </p:blipFill>
        <p:spPr>
          <a:xfrm>
            <a:off x="173422" y="1702676"/>
            <a:ext cx="8712044" cy="46536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58B866B-BA1B-A346-9DED-5217FBA110FD}"/>
              </a:ext>
            </a:extLst>
          </p:cNvPr>
          <p:cNvSpPr txBox="1"/>
          <p:nvPr/>
        </p:nvSpPr>
        <p:spPr>
          <a:xfrm>
            <a:off x="6457950" y="1996419"/>
            <a:ext cx="2168475" cy="11573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de-CH" b="1" dirty="0"/>
              <a:t>172 </a:t>
            </a:r>
            <a:r>
              <a:rPr lang="de-CH" b="1" dirty="0" err="1"/>
              <a:t>persons</a:t>
            </a:r>
            <a:endParaRPr lang="de-CH" b="1" dirty="0"/>
          </a:p>
          <a:p>
            <a:pPr>
              <a:lnSpc>
                <a:spcPct val="150000"/>
              </a:lnSpc>
            </a:pPr>
            <a:r>
              <a:rPr lang="de-CH" dirty="0"/>
              <a:t>44% </a:t>
            </a:r>
            <a:r>
              <a:rPr lang="de-CH" dirty="0" err="1"/>
              <a:t>women</a:t>
            </a:r>
            <a:endParaRPr lang="de-CH" dirty="0"/>
          </a:p>
          <a:p>
            <a:pPr>
              <a:lnSpc>
                <a:spcPct val="150000"/>
              </a:lnSpc>
            </a:pPr>
            <a:r>
              <a:rPr lang="de-CH" dirty="0"/>
              <a:t>67% </a:t>
            </a:r>
            <a:r>
              <a:rPr lang="de-CH" dirty="0" err="1"/>
              <a:t>correct</a:t>
            </a:r>
            <a:r>
              <a:rPr lang="de-CH" dirty="0"/>
              <a:t> </a:t>
            </a:r>
            <a:r>
              <a:rPr lang="de-CH" dirty="0" err="1"/>
              <a:t>answers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2163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Logistic regression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15</a:t>
            </a:fld>
            <a:endParaRPr lang="de-CH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34EECF4-B93C-2B41-901B-5E15A2399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314275"/>
              </p:ext>
            </p:extLst>
          </p:nvPr>
        </p:nvGraphicFramePr>
        <p:xfrm>
          <a:off x="409902" y="1639615"/>
          <a:ext cx="8324196" cy="4604862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2822028">
                  <a:extLst>
                    <a:ext uri="{9D8B030D-6E8A-4147-A177-3AD203B41FA5}">
                      <a16:colId xmlns:a16="http://schemas.microsoft.com/office/drawing/2014/main" val="1517297268"/>
                    </a:ext>
                  </a:extLst>
                </a:gridCol>
                <a:gridCol w="1834056">
                  <a:extLst>
                    <a:ext uri="{9D8B030D-6E8A-4147-A177-3AD203B41FA5}">
                      <a16:colId xmlns:a16="http://schemas.microsoft.com/office/drawing/2014/main" val="2433485799"/>
                    </a:ext>
                  </a:extLst>
                </a:gridCol>
                <a:gridCol w="1834056">
                  <a:extLst>
                    <a:ext uri="{9D8B030D-6E8A-4147-A177-3AD203B41FA5}">
                      <a16:colId xmlns:a16="http://schemas.microsoft.com/office/drawing/2014/main" val="2588543982"/>
                    </a:ext>
                  </a:extLst>
                </a:gridCol>
                <a:gridCol w="1834056">
                  <a:extLst>
                    <a:ext uri="{9D8B030D-6E8A-4147-A177-3AD203B41FA5}">
                      <a16:colId xmlns:a16="http://schemas.microsoft.com/office/drawing/2014/main" val="1596698138"/>
                    </a:ext>
                  </a:extLst>
                </a:gridCol>
              </a:tblGrid>
              <a:tr h="87868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b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Estimate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Std. Error</a:t>
                      </a:r>
                    </a:p>
                    <a:p>
                      <a:pPr marL="0" algn="r" defTabSz="914400" rtl="0" eaLnBrk="1" fontAlgn="ctr" latinLnBrk="0" hangingPunct="1"/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p-value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131717"/>
                  </a:ext>
                </a:extLst>
              </a:tr>
              <a:tr h="61507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459635"/>
                  </a:ext>
                </a:extLst>
              </a:tr>
              <a:tr h="61507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Statistical experience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729812"/>
                  </a:ext>
                </a:extLst>
              </a:tr>
              <a:tr h="61507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290686"/>
                  </a:ext>
                </a:extLst>
              </a:tr>
              <a:tr h="61507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Observer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964088"/>
                  </a:ext>
                </a:extLst>
              </a:tr>
              <a:tr h="61507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649071"/>
                  </a:ext>
                </a:extLst>
              </a:tr>
              <a:tr h="61507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Treatment x Experience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587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1411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Misleading by p-values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E0934A-1AB6-284F-ACCA-FB0915903A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7"/>
          <a:stretch/>
        </p:blipFill>
        <p:spPr>
          <a:xfrm>
            <a:off x="457201" y="1513492"/>
            <a:ext cx="8324195" cy="5121485"/>
          </a:xfrm>
          <a:prstGeom prst="round2Diag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16</a:t>
            </a:fld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CFA38-BCEE-8848-A6ED-B513821CF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642"/>
          <a:stretch/>
        </p:blipFill>
        <p:spPr>
          <a:xfrm>
            <a:off x="5704296" y="3961135"/>
            <a:ext cx="2811054" cy="651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69BC3B-9365-8449-8566-7C976DC49D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-73136"/>
          <a:stretch/>
        </p:blipFill>
        <p:spPr>
          <a:xfrm>
            <a:off x="152406" y="1730658"/>
            <a:ext cx="532000" cy="37234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2A431B-66FE-F849-B6E7-5101DA0CA7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43737" b="-1"/>
          <a:stretch/>
        </p:blipFill>
        <p:spPr>
          <a:xfrm>
            <a:off x="2624555" y="6141459"/>
            <a:ext cx="3894893" cy="58001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3DDCCB-CA62-B446-AA96-ADE1FCF5E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90"/>
          <a:stretch/>
        </p:blipFill>
        <p:spPr>
          <a:xfrm>
            <a:off x="5874130" y="4591978"/>
            <a:ext cx="2471389" cy="6517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71DCEC-3F1D-5848-A3CF-B6D0E254309A}"/>
              </a:ext>
            </a:extLst>
          </p:cNvPr>
          <p:cNvSpPr txBox="1"/>
          <p:nvPr/>
        </p:nvSpPr>
        <p:spPr>
          <a:xfrm>
            <a:off x="512959" y="1644157"/>
            <a:ext cx="568711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1.00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A06FCD-3D16-664A-92AA-95C47A1882FB}"/>
              </a:ext>
            </a:extLst>
          </p:cNvPr>
          <p:cNvSpPr txBox="1"/>
          <p:nvPr/>
        </p:nvSpPr>
        <p:spPr>
          <a:xfrm>
            <a:off x="512958" y="2614217"/>
            <a:ext cx="568711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0.75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4ADD01-BFD9-EB44-B04F-A1DE07FFA812}"/>
              </a:ext>
            </a:extLst>
          </p:cNvPr>
          <p:cNvSpPr txBox="1"/>
          <p:nvPr/>
        </p:nvSpPr>
        <p:spPr>
          <a:xfrm>
            <a:off x="512957" y="3584277"/>
            <a:ext cx="568711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0.50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2A2ACB-EFC5-684E-A8FF-87A01E6A2D6F}"/>
              </a:ext>
            </a:extLst>
          </p:cNvPr>
          <p:cNvSpPr txBox="1"/>
          <p:nvPr/>
        </p:nvSpPr>
        <p:spPr>
          <a:xfrm>
            <a:off x="512956" y="4554337"/>
            <a:ext cx="568711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0.25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1D6109-13C0-FE48-94E0-AD09FDF47911}"/>
              </a:ext>
            </a:extLst>
          </p:cNvPr>
          <p:cNvSpPr txBox="1"/>
          <p:nvPr/>
        </p:nvSpPr>
        <p:spPr>
          <a:xfrm>
            <a:off x="501801" y="5529286"/>
            <a:ext cx="568711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0.00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BA6D9C-334B-DD48-9A06-0AA2152EDBF2}"/>
              </a:ext>
            </a:extLst>
          </p:cNvPr>
          <p:cNvSpPr txBox="1"/>
          <p:nvPr/>
        </p:nvSpPr>
        <p:spPr>
          <a:xfrm>
            <a:off x="1315846" y="5961029"/>
            <a:ext cx="312222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1AA1E4-B928-124A-8E41-27F4E357A9B7}"/>
              </a:ext>
            </a:extLst>
          </p:cNvPr>
          <p:cNvSpPr txBox="1"/>
          <p:nvPr/>
        </p:nvSpPr>
        <p:spPr>
          <a:xfrm>
            <a:off x="2692139" y="5961029"/>
            <a:ext cx="312222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69E50D-F042-D144-ADD1-32A40E3B00FB}"/>
              </a:ext>
            </a:extLst>
          </p:cNvPr>
          <p:cNvSpPr txBox="1"/>
          <p:nvPr/>
        </p:nvSpPr>
        <p:spPr>
          <a:xfrm>
            <a:off x="4068432" y="5961029"/>
            <a:ext cx="312222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A867FA-F0B4-7045-A53B-42CE76817504}"/>
              </a:ext>
            </a:extLst>
          </p:cNvPr>
          <p:cNvSpPr txBox="1"/>
          <p:nvPr/>
        </p:nvSpPr>
        <p:spPr>
          <a:xfrm>
            <a:off x="5444725" y="5957822"/>
            <a:ext cx="312222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393675-623B-A749-902B-9F20B6626560}"/>
              </a:ext>
            </a:extLst>
          </p:cNvPr>
          <p:cNvSpPr txBox="1"/>
          <p:nvPr/>
        </p:nvSpPr>
        <p:spPr>
          <a:xfrm>
            <a:off x="6821018" y="5957822"/>
            <a:ext cx="312222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B13A4D-1732-A947-8CCB-FF4801AB8BC8}"/>
              </a:ext>
            </a:extLst>
          </p:cNvPr>
          <p:cNvSpPr txBox="1"/>
          <p:nvPr/>
        </p:nvSpPr>
        <p:spPr>
          <a:xfrm>
            <a:off x="8203128" y="5965767"/>
            <a:ext cx="312222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08612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Misleading by p-values – and now?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17</a:t>
            </a:fld>
            <a:endParaRPr lang="de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994027-D525-FE44-B19C-B1C9D0B922CA}"/>
              </a:ext>
            </a:extLst>
          </p:cNvPr>
          <p:cNvSpPr txBox="1"/>
          <p:nvPr/>
        </p:nvSpPr>
        <p:spPr>
          <a:xfrm>
            <a:off x="1553890" y="1720293"/>
            <a:ext cx="5770179" cy="6718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/>
              <a:t>To describe…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ACC9B-C888-C34C-A4BB-BC8AC26FED84}"/>
              </a:ext>
            </a:extLst>
          </p:cNvPr>
          <p:cNvSpPr txBox="1"/>
          <p:nvPr/>
        </p:nvSpPr>
        <p:spPr>
          <a:xfrm>
            <a:off x="599095" y="2825844"/>
            <a:ext cx="3598477" cy="13181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/>
              <a:t>… evidence against a null hypothesis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2976F2-EC40-AA40-A510-3B94187FF789}"/>
              </a:ext>
            </a:extLst>
          </p:cNvPr>
          <p:cNvSpPr txBox="1"/>
          <p:nvPr/>
        </p:nvSpPr>
        <p:spPr>
          <a:xfrm>
            <a:off x="4540458" y="2825844"/>
            <a:ext cx="3878318" cy="13181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/>
              <a:t>… reliability of a point estimate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2A5320-A656-1A40-AA0D-88B1EADA3B91}"/>
              </a:ext>
            </a:extLst>
          </p:cNvPr>
          <p:cNvSpPr txBox="1"/>
          <p:nvPr/>
        </p:nvSpPr>
        <p:spPr>
          <a:xfrm>
            <a:off x="1103588" y="4577725"/>
            <a:ext cx="2645981" cy="6718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/>
              <a:t>P-value</a:t>
            </a:r>
            <a:endParaRPr 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5E846-DC01-4040-B535-191ED780375C}"/>
              </a:ext>
            </a:extLst>
          </p:cNvPr>
          <p:cNvSpPr txBox="1"/>
          <p:nvPr/>
        </p:nvSpPr>
        <p:spPr>
          <a:xfrm>
            <a:off x="4893879" y="4577725"/>
            <a:ext cx="3115001" cy="6718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/>
              <a:t>Confidence interval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02C087-4A7C-C945-87CA-1F8182440223}"/>
              </a:ext>
            </a:extLst>
          </p:cNvPr>
          <p:cNvCxnSpPr/>
          <p:nvPr/>
        </p:nvCxnSpPr>
        <p:spPr>
          <a:xfrm>
            <a:off x="2396359" y="2392142"/>
            <a:ext cx="0" cy="4337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EEA7C4-D3DE-1A49-8355-91C12ECAC68C}"/>
              </a:ext>
            </a:extLst>
          </p:cNvPr>
          <p:cNvCxnSpPr/>
          <p:nvPr/>
        </p:nvCxnSpPr>
        <p:spPr>
          <a:xfrm>
            <a:off x="6457950" y="2387828"/>
            <a:ext cx="0" cy="4337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800A3-94B1-994C-8E47-7853C6EC88E8}"/>
              </a:ext>
            </a:extLst>
          </p:cNvPr>
          <p:cNvCxnSpPr/>
          <p:nvPr/>
        </p:nvCxnSpPr>
        <p:spPr>
          <a:xfrm>
            <a:off x="6446783" y="4144023"/>
            <a:ext cx="0" cy="4337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515F96-D7D7-3A4B-855B-03E382B8472F}"/>
              </a:ext>
            </a:extLst>
          </p:cNvPr>
          <p:cNvCxnSpPr/>
          <p:nvPr/>
        </p:nvCxnSpPr>
        <p:spPr>
          <a:xfrm>
            <a:off x="2389790" y="4144023"/>
            <a:ext cx="0" cy="4337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94CF4C-AE00-004B-80CB-1C7ED58799FC}"/>
              </a:ext>
            </a:extLst>
          </p:cNvPr>
          <p:cNvCxnSpPr>
            <a:cxnSpLocks/>
          </p:cNvCxnSpPr>
          <p:nvPr/>
        </p:nvCxnSpPr>
        <p:spPr>
          <a:xfrm flipV="1">
            <a:off x="1553890" y="5249578"/>
            <a:ext cx="0" cy="428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382DAF-4B14-384B-A247-9706DC116396}"/>
              </a:ext>
            </a:extLst>
          </p:cNvPr>
          <p:cNvSpPr txBox="1"/>
          <p:nvPr/>
        </p:nvSpPr>
        <p:spPr>
          <a:xfrm>
            <a:off x="599095" y="5666218"/>
            <a:ext cx="1672852" cy="6718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/>
              <a:t>Effect size</a:t>
            </a:r>
            <a:endParaRPr lang="en-US" sz="28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55F55A-E8B7-2940-B726-0F28360741B1}"/>
              </a:ext>
            </a:extLst>
          </p:cNvPr>
          <p:cNvCxnSpPr>
            <a:cxnSpLocks/>
          </p:cNvCxnSpPr>
          <p:nvPr/>
        </p:nvCxnSpPr>
        <p:spPr>
          <a:xfrm flipV="1">
            <a:off x="3085384" y="5249576"/>
            <a:ext cx="0" cy="428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CED8221-B104-4642-B0CD-9F964FBCE8C7}"/>
              </a:ext>
            </a:extLst>
          </p:cNvPr>
          <p:cNvSpPr txBox="1"/>
          <p:nvPr/>
        </p:nvSpPr>
        <p:spPr>
          <a:xfrm>
            <a:off x="2524720" y="5666218"/>
            <a:ext cx="1672852" cy="6718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/>
              <a:t>Reliability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749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9" grpId="1" animBg="1"/>
      <p:bldP spid="2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Misleading by p-values – and now?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18</a:t>
            </a:fld>
            <a:endParaRPr lang="de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2A5320-A656-1A40-AA0D-88B1EADA3B91}"/>
              </a:ext>
            </a:extLst>
          </p:cNvPr>
          <p:cNvSpPr txBox="1"/>
          <p:nvPr/>
        </p:nvSpPr>
        <p:spPr>
          <a:xfrm>
            <a:off x="1103588" y="4577725"/>
            <a:ext cx="2645981" cy="671851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solidFill>
              <a:srgbClr val="C00000">
                <a:alpha val="60000"/>
              </a:srgb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>
                <a:solidFill>
                  <a:schemeClr val="tx1">
                    <a:alpha val="60000"/>
                  </a:schemeClr>
                </a:solidFill>
              </a:rPr>
              <a:t>P-value</a:t>
            </a:r>
            <a:endParaRPr lang="en-US" sz="2800" b="1" dirty="0">
              <a:solidFill>
                <a:schemeClr val="tx1">
                  <a:alpha val="6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94CF4C-AE00-004B-80CB-1C7ED58799FC}"/>
              </a:ext>
            </a:extLst>
          </p:cNvPr>
          <p:cNvCxnSpPr>
            <a:cxnSpLocks/>
          </p:cNvCxnSpPr>
          <p:nvPr/>
        </p:nvCxnSpPr>
        <p:spPr>
          <a:xfrm flipV="1">
            <a:off x="1553890" y="5249578"/>
            <a:ext cx="0" cy="428400"/>
          </a:xfrm>
          <a:prstGeom prst="straightConnector1">
            <a:avLst/>
          </a:prstGeom>
          <a:ln>
            <a:solidFill>
              <a:srgbClr val="C0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382DAF-4B14-384B-A247-9706DC116396}"/>
              </a:ext>
            </a:extLst>
          </p:cNvPr>
          <p:cNvSpPr txBox="1"/>
          <p:nvPr/>
        </p:nvSpPr>
        <p:spPr>
          <a:xfrm>
            <a:off x="599095" y="5666218"/>
            <a:ext cx="1672852" cy="671851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solidFill>
              <a:srgbClr val="C00000">
                <a:alpha val="60000"/>
              </a:srgb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>
                <a:solidFill>
                  <a:schemeClr val="tx1">
                    <a:alpha val="60000"/>
                  </a:schemeClr>
                </a:solidFill>
              </a:rPr>
              <a:t>Effect size</a:t>
            </a:r>
            <a:endParaRPr lang="en-US" sz="2800" dirty="0">
              <a:solidFill>
                <a:schemeClr val="tx1">
                  <a:alpha val="60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55F55A-E8B7-2940-B726-0F28360741B1}"/>
              </a:ext>
            </a:extLst>
          </p:cNvPr>
          <p:cNvCxnSpPr>
            <a:cxnSpLocks/>
          </p:cNvCxnSpPr>
          <p:nvPr/>
        </p:nvCxnSpPr>
        <p:spPr>
          <a:xfrm flipV="1">
            <a:off x="3085384" y="5249576"/>
            <a:ext cx="0" cy="428400"/>
          </a:xfrm>
          <a:prstGeom prst="straightConnector1">
            <a:avLst/>
          </a:prstGeom>
          <a:ln>
            <a:solidFill>
              <a:srgbClr val="C0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CED8221-B104-4642-B0CD-9F964FBCE8C7}"/>
              </a:ext>
            </a:extLst>
          </p:cNvPr>
          <p:cNvSpPr txBox="1"/>
          <p:nvPr/>
        </p:nvSpPr>
        <p:spPr>
          <a:xfrm>
            <a:off x="2524720" y="5666218"/>
            <a:ext cx="1672852" cy="671851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solidFill>
              <a:srgbClr val="C00000">
                <a:alpha val="60000"/>
              </a:srgb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>
                <a:solidFill>
                  <a:schemeClr val="tx1">
                    <a:alpha val="60000"/>
                  </a:schemeClr>
                </a:solidFill>
              </a:rPr>
              <a:t>Reliability</a:t>
            </a:r>
            <a:endParaRPr lang="en-US" sz="28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4B7FE3-4B27-4245-BD0E-BF2A2DB294D3}"/>
              </a:ext>
            </a:extLst>
          </p:cNvPr>
          <p:cNvSpPr/>
          <p:nvPr/>
        </p:nvSpPr>
        <p:spPr>
          <a:xfrm>
            <a:off x="0" y="2101052"/>
            <a:ext cx="9144000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/>
              <a:t>p-values seem to </a:t>
            </a:r>
            <a:r>
              <a:rPr lang="en-US" sz="3000" b="1" dirty="0"/>
              <a:t>mislead</a:t>
            </a:r>
            <a:r>
              <a:rPr lang="en-US" sz="3000" dirty="0"/>
              <a:t> about reliability of estimates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F11768-82ED-EA47-916E-567A7045743A}"/>
              </a:ext>
            </a:extLst>
          </p:cNvPr>
          <p:cNvSpPr/>
          <p:nvPr/>
        </p:nvSpPr>
        <p:spPr>
          <a:xfrm>
            <a:off x="449705" y="5546362"/>
            <a:ext cx="3867462" cy="97435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686780-DE5E-EE4B-9D0B-32C3C272AE13}"/>
              </a:ext>
            </a:extLst>
          </p:cNvPr>
          <p:cNvCxnSpPr>
            <a:cxnSpLocks/>
          </p:cNvCxnSpPr>
          <p:nvPr/>
        </p:nvCxnSpPr>
        <p:spPr>
          <a:xfrm flipV="1">
            <a:off x="1343013" y="4021925"/>
            <a:ext cx="210877" cy="16200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B7B5105-1919-6F4A-880A-E749E5AEB9B3}"/>
              </a:ext>
            </a:extLst>
          </p:cNvPr>
          <p:cNvSpPr txBox="1"/>
          <p:nvPr/>
        </p:nvSpPr>
        <p:spPr>
          <a:xfrm>
            <a:off x="1154243" y="3477718"/>
            <a:ext cx="3594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Mix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236742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32261E-2190-D34A-9415-4DEF70345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81"/>
          <a:stretch/>
        </p:blipFill>
        <p:spPr>
          <a:xfrm>
            <a:off x="2" y="3263555"/>
            <a:ext cx="3386453" cy="35944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FD4E71-742D-6D4A-89A8-35BA3E6A6815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0" y="2"/>
            <a:ext cx="7886700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Reliability </a:t>
            </a:r>
            <a:r>
              <a:rPr lang="de-CH" b="1" dirty="0">
                <a:solidFill>
                  <a:srgbClr val="C00000"/>
                </a:solidFill>
              </a:rPr>
              <a:t>≈</a:t>
            </a:r>
            <a:r>
              <a:rPr lang="en-GB" b="1" dirty="0">
                <a:solidFill>
                  <a:srgbClr val="C00000"/>
                </a:solidFill>
              </a:rPr>
              <a:t> Precision </a:t>
            </a:r>
            <a:r>
              <a:rPr lang="en-GB" sz="1800" b="1" dirty="0">
                <a:solidFill>
                  <a:srgbClr val="C00000"/>
                </a:solidFill>
              </a:rPr>
              <a:t>(Cohen 1988)</a:t>
            </a:r>
            <a:br>
              <a:rPr lang="en-GB" sz="1800" b="1" dirty="0">
                <a:solidFill>
                  <a:srgbClr val="C00000"/>
                </a:solidFill>
              </a:rPr>
            </a:br>
            <a:r>
              <a:rPr lang="en-GB" sz="1800" b="1" dirty="0">
                <a:solidFill>
                  <a:srgbClr val="C00000"/>
                </a:solidFill>
              </a:rPr>
              <a:t>			(if there is no bias)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13CAF7-D5F9-B647-90EB-4D8A75E433EB}"/>
              </a:ext>
            </a:extLst>
          </p:cNvPr>
          <p:cNvSpPr txBox="1"/>
          <p:nvPr/>
        </p:nvSpPr>
        <p:spPr>
          <a:xfrm>
            <a:off x="628651" y="1690689"/>
            <a:ext cx="8168509" cy="1572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i="1" dirty="0"/>
              <a:t>“The closeness with which [a point estimate] can be expected to approximate the relevant population value.”</a:t>
            </a:r>
          </a:p>
          <a:p>
            <a:pPr>
              <a:lnSpc>
                <a:spcPct val="150000"/>
              </a:lnSpc>
            </a:pPr>
            <a:r>
              <a:rPr lang="en-US" dirty="0"/>
              <a:t>							Cohen (1988)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050C0C-8509-184D-857A-7232C4E00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1</a:t>
            </a:fld>
            <a:endParaRPr lang="de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31733-7D4D-4640-9FC5-7C1FFBBD5D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r="60056" b="65573"/>
          <a:stretch/>
        </p:blipFill>
        <p:spPr>
          <a:xfrm>
            <a:off x="4146341" y="3851363"/>
            <a:ext cx="1779860" cy="18583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64D5B-D15D-E147-8827-9A62A4F073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55703" r="61235" b="9490"/>
          <a:stretch/>
        </p:blipFill>
        <p:spPr>
          <a:xfrm>
            <a:off x="6416313" y="3851362"/>
            <a:ext cx="1740715" cy="1874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D7804A-0591-B64A-9CC7-FA76A4FB59D0}"/>
              </a:ext>
            </a:extLst>
          </p:cNvPr>
          <p:cNvSpPr txBox="1"/>
          <p:nvPr/>
        </p:nvSpPr>
        <p:spPr>
          <a:xfrm>
            <a:off x="489972" y="6156975"/>
            <a:ext cx="2713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Confidence interval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E98962-F6FD-9645-97FD-44F2A1495624}"/>
              </a:ext>
            </a:extLst>
          </p:cNvPr>
          <p:cNvSpPr txBox="1"/>
          <p:nvPr/>
        </p:nvSpPr>
        <p:spPr>
          <a:xfrm>
            <a:off x="4146341" y="5673964"/>
            <a:ext cx="1779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reliability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4BB2B7-071A-1D47-AB32-9CD44162C854}"/>
              </a:ext>
            </a:extLst>
          </p:cNvPr>
          <p:cNvSpPr txBox="1"/>
          <p:nvPr/>
        </p:nvSpPr>
        <p:spPr>
          <a:xfrm>
            <a:off x="6416311" y="5673963"/>
            <a:ext cx="1779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reliability</a:t>
            </a:r>
          </a:p>
        </p:txBody>
      </p:sp>
    </p:spTree>
    <p:extLst>
      <p:ext uri="{BB962C8B-B14F-4D97-AF65-F5344CB8AC3E}">
        <p14:creationId xmlns:p14="http://schemas.microsoft.com/office/powerpoint/2010/main" val="155913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2687A1-721D-7B4D-BA31-98ADF33FA781}"/>
              </a:ext>
            </a:extLst>
          </p:cNvPr>
          <p:cNvSpPr/>
          <p:nvPr/>
        </p:nvSpPr>
        <p:spPr>
          <a:xfrm>
            <a:off x="0" y="1959431"/>
            <a:ext cx="9144000" cy="12825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696" y="1963938"/>
            <a:ext cx="7466714" cy="1140032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Thank you!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179863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20</a:t>
            </a:fld>
            <a:endParaRPr lang="de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2"/>
            <a:ext cx="9144000" cy="6857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507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2687A1-721D-7B4D-BA31-98ADF33FA781}"/>
              </a:ext>
            </a:extLst>
          </p:cNvPr>
          <p:cNvSpPr/>
          <p:nvPr/>
        </p:nvSpPr>
        <p:spPr>
          <a:xfrm>
            <a:off x="0" y="1959431"/>
            <a:ext cx="9144000" cy="12825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243" y="1959429"/>
            <a:ext cx="8286119" cy="1140032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Acknowledgement</a:t>
            </a:r>
            <a:endParaRPr lang="en-GB" sz="2800" dirty="0"/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 flipH="1">
            <a:off x="1668070" y="5469734"/>
            <a:ext cx="5230415" cy="4763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 sz="13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628" y="208446"/>
            <a:ext cx="2825067" cy="929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34ECFE-9367-8241-A66F-D9BF4E2DAEA2}"/>
              </a:ext>
            </a:extLst>
          </p:cNvPr>
          <p:cNvSpPr txBox="1"/>
          <p:nvPr/>
        </p:nvSpPr>
        <p:spPr>
          <a:xfrm>
            <a:off x="604590" y="3455563"/>
            <a:ext cx="204867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Tobias Roth</a:t>
            </a:r>
          </a:p>
          <a:p>
            <a:pPr>
              <a:lnSpc>
                <a:spcPct val="150000"/>
              </a:lnSpc>
            </a:pPr>
            <a:r>
              <a:rPr lang="en-GB" dirty="0"/>
              <a:t>Valentin </a:t>
            </a:r>
            <a:r>
              <a:rPr lang="en-GB" dirty="0" err="1"/>
              <a:t>Amrhein</a:t>
            </a:r>
            <a:endParaRPr lang="en-GB" sz="2600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96261F-E9E8-E443-A4C9-E56FC0AD4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37"/>
          <a:stretch/>
        </p:blipFill>
        <p:spPr>
          <a:xfrm>
            <a:off x="5900671" y="3241965"/>
            <a:ext cx="3250431" cy="3612414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7B8C12-8713-B64C-AEC7-6C6F51856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669" y="0"/>
            <a:ext cx="3243330" cy="32433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9EFF5F-CEB9-5D43-83EF-7B9E3583B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8660" y="2078103"/>
            <a:ext cx="1306538" cy="17849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5596B16-70BF-8C46-9E8F-4EF124AFB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444" y="2078103"/>
            <a:ext cx="1329226" cy="17878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84D307-95AB-A548-9B11-C5B1A1E4CB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3707" y="830567"/>
            <a:ext cx="2060512" cy="12824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2A54C72-20CD-174A-B1FD-D6A2E0B0EF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2487" y="3868949"/>
            <a:ext cx="1918184" cy="12775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0838EE-74C1-4744-8471-ED0CF53744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0695" y="1094282"/>
            <a:ext cx="843011" cy="10228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0185A9B-4E35-974F-8898-D0E10E76E0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6057" y="-2705"/>
            <a:ext cx="681436" cy="83056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A1D23D7-16D0-3146-A980-7135CC667A4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3991" t="5295" r="23603" b="970"/>
          <a:stretch/>
        </p:blipFill>
        <p:spPr>
          <a:xfrm flipH="1">
            <a:off x="4751882" y="5134175"/>
            <a:ext cx="1148787" cy="1717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AD586C-E4A8-B748-A489-F949E77ACFC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3991" t="5295" r="23603" b="970"/>
          <a:stretch/>
        </p:blipFill>
        <p:spPr>
          <a:xfrm flipH="1">
            <a:off x="4671273" y="-1"/>
            <a:ext cx="568179" cy="82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98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Appendix - Hypothesis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22</a:t>
            </a:fld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A356-41A7-5541-A1BC-59220EC4F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4102"/>
            <a:ext cx="9144000" cy="42944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B934D7-D3AB-F048-9FFF-AFFE2EB195C6}"/>
              </a:ext>
            </a:extLst>
          </p:cNvPr>
          <p:cNvSpPr txBox="1"/>
          <p:nvPr/>
        </p:nvSpPr>
        <p:spPr>
          <a:xfrm>
            <a:off x="118381" y="6314101"/>
            <a:ext cx="431980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Lab Journal, Raphael von Büren, p.6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51B46E-FAD2-894B-B1C8-2ADC06213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440" y="3989660"/>
            <a:ext cx="3548192" cy="241166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24456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D6723FB-E968-7D49-A7F2-A9DAD6A80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99" y="1773907"/>
            <a:ext cx="6437245" cy="45824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Appendix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23</a:t>
            </a:fld>
            <a:endParaRPr lang="de-CH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5ACF74-48FC-094C-AA24-68905C3C88D9}"/>
              </a:ext>
            </a:extLst>
          </p:cNvPr>
          <p:cNvCxnSpPr>
            <a:cxnSpLocks/>
          </p:cNvCxnSpPr>
          <p:nvPr/>
        </p:nvCxnSpPr>
        <p:spPr>
          <a:xfrm flipV="1">
            <a:off x="819809" y="1773907"/>
            <a:ext cx="6511159" cy="4390410"/>
          </a:xfrm>
          <a:prstGeom prst="line">
            <a:avLst/>
          </a:prstGeom>
          <a:ln w="730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14DDB4-63FD-8344-AEE0-99B2A4144A5E}"/>
              </a:ext>
            </a:extLst>
          </p:cNvPr>
          <p:cNvCxnSpPr>
            <a:cxnSpLocks/>
          </p:cNvCxnSpPr>
          <p:nvPr/>
        </p:nvCxnSpPr>
        <p:spPr>
          <a:xfrm>
            <a:off x="628651" y="1773907"/>
            <a:ext cx="6858001" cy="4390410"/>
          </a:xfrm>
          <a:prstGeom prst="line">
            <a:avLst/>
          </a:prstGeom>
          <a:ln w="730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216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Appendix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13CAF7-D5F9-B647-90EB-4D8A75E433EB}"/>
              </a:ext>
            </a:extLst>
          </p:cNvPr>
          <p:cNvSpPr txBox="1"/>
          <p:nvPr/>
        </p:nvSpPr>
        <p:spPr>
          <a:xfrm>
            <a:off x="628649" y="2144638"/>
            <a:ext cx="7790956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/>
              <a:t>“It seems to me that </a:t>
            </a:r>
            <a:r>
              <a:rPr lang="en-US" b="1" i="1" dirty="0"/>
              <a:t>statistics</a:t>
            </a:r>
            <a:r>
              <a:rPr lang="en-US" i="1" dirty="0"/>
              <a:t> is often sold as a sort of </a:t>
            </a:r>
            <a:r>
              <a:rPr lang="en-US" b="1" i="1" dirty="0"/>
              <a:t>alchemy that transmutes randomness into certainty</a:t>
            </a:r>
            <a:r>
              <a:rPr lang="en-US" i="1" dirty="0"/>
              <a:t>, an </a:t>
            </a:r>
            <a:r>
              <a:rPr lang="en-US" b="1" i="1" dirty="0"/>
              <a:t>‘uncertainty laundering’ </a:t>
            </a:r>
            <a:r>
              <a:rPr lang="en-US" i="1" dirty="0"/>
              <a:t>that begins with data and concludes with success as measured by statistical significance.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24</a:t>
            </a:fld>
            <a:endParaRPr lang="de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09EEAC-945E-5143-B16D-936F79BE0B15}"/>
              </a:ext>
            </a:extLst>
          </p:cNvPr>
          <p:cNvSpPr txBox="1"/>
          <p:nvPr/>
        </p:nvSpPr>
        <p:spPr>
          <a:xfrm>
            <a:off x="628649" y="3440508"/>
            <a:ext cx="7790956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/>
              <a:t>(…)</a:t>
            </a:r>
          </a:p>
          <a:p>
            <a:pPr>
              <a:lnSpc>
                <a:spcPct val="150000"/>
              </a:lnSpc>
            </a:pPr>
            <a:r>
              <a:rPr lang="en-US" i="1" dirty="0"/>
              <a:t>The solution is not to reform p-values or to replace them with some other statistical summary or threshold, but rather to move toward a </a:t>
            </a:r>
            <a:r>
              <a:rPr lang="en-US" b="1" i="1" dirty="0"/>
              <a:t>greater acceptance of uncertainty</a:t>
            </a:r>
            <a:r>
              <a:rPr lang="en-US" i="1" dirty="0"/>
              <a:t> and embracing of variation.”</a:t>
            </a:r>
          </a:p>
          <a:p>
            <a:pPr>
              <a:lnSpc>
                <a:spcPct val="150000"/>
              </a:lnSpc>
            </a:pPr>
            <a:endParaRPr lang="en-US" i="1" dirty="0"/>
          </a:p>
          <a:p>
            <a:pPr>
              <a:lnSpc>
                <a:spcPct val="150000"/>
              </a:lnSpc>
            </a:pPr>
            <a:r>
              <a:rPr lang="en-US" i="1" dirty="0" err="1"/>
              <a:t>Gelman</a:t>
            </a:r>
            <a:r>
              <a:rPr lang="en-US" i="1" dirty="0"/>
              <a:t> (2016)</a:t>
            </a:r>
          </a:p>
        </p:txBody>
      </p:sp>
    </p:spTree>
    <p:extLst>
      <p:ext uri="{BB962C8B-B14F-4D97-AF65-F5344CB8AC3E}">
        <p14:creationId xmlns:p14="http://schemas.microsoft.com/office/powerpoint/2010/main" val="1825519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Appendix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25</a:t>
            </a:fld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7C5B7-A613-634A-935B-C511930EE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1543050"/>
            <a:ext cx="53467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96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Appendix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26</a:t>
            </a:fld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F8BC1-3DAB-6E47-94AE-7C055E978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1543050"/>
            <a:ext cx="53467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19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Appendix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27</a:t>
            </a:fld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5EDEB-79E3-4D4C-96BA-19C7D4424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1543050"/>
            <a:ext cx="53467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79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Appendix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28</a:t>
            </a:fld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06086-FE22-FA48-8D67-5B6946E46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1543050"/>
            <a:ext cx="53467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0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6FD4E71-742D-6D4A-89A8-35BA3E6A6815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0" y="2"/>
            <a:ext cx="7886700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P-value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13CAF7-D5F9-B647-90EB-4D8A75E433EB}"/>
              </a:ext>
            </a:extLst>
          </p:cNvPr>
          <p:cNvSpPr txBox="1"/>
          <p:nvPr/>
        </p:nvSpPr>
        <p:spPr>
          <a:xfrm>
            <a:off x="628651" y="1690689"/>
            <a:ext cx="8215805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i="1" dirty="0"/>
              <a:t>Probability of the observed data, or data more extreme, given that the null hypothesis is true.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050C0C-8509-184D-857A-7232C4E00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2</a:t>
            </a:fld>
            <a:endParaRPr lang="de-C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F41EFD-2C1F-F845-B6DA-626672D6B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3370961"/>
            <a:ext cx="3386453" cy="34870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6F9DB6-4F6D-3C47-B003-C987C8F8F6FD}"/>
              </a:ext>
            </a:extLst>
          </p:cNvPr>
          <p:cNvSpPr txBox="1"/>
          <p:nvPr/>
        </p:nvSpPr>
        <p:spPr>
          <a:xfrm>
            <a:off x="4007017" y="3961419"/>
            <a:ext cx="4901866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P-value mixes…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...</a:t>
            </a:r>
            <a:r>
              <a:rPr lang="en-US" sz="2400" b="1" dirty="0"/>
              <a:t> effect size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...</a:t>
            </a:r>
            <a:r>
              <a:rPr lang="en-US" sz="2400" b="1" dirty="0"/>
              <a:t> reliability</a:t>
            </a:r>
            <a:r>
              <a:rPr lang="en-US" sz="2400" dirty="0"/>
              <a:t> of point estimate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57D732-0210-3945-91E2-33FFE681DEA3}"/>
              </a:ext>
            </a:extLst>
          </p:cNvPr>
          <p:cNvCxnSpPr/>
          <p:nvPr/>
        </p:nvCxnSpPr>
        <p:spPr>
          <a:xfrm>
            <a:off x="240634" y="6019176"/>
            <a:ext cx="31458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9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Appendix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29</a:t>
            </a:fld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3B660-5B42-C04D-8229-43096194C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1543050"/>
            <a:ext cx="53467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10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Appendix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30</a:t>
            </a:fld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63EBA-3509-1948-8D15-42FA67751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1543050"/>
            <a:ext cx="53467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67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Appendix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31</a:t>
            </a:fld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9E105-0C8A-B84D-815C-E1F4510E6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1543050"/>
            <a:ext cx="53467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74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Appendix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32</a:t>
            </a:fld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BA375-51B2-D84A-985F-F1189E6ED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1543050"/>
            <a:ext cx="53467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09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Appendix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33</a:t>
            </a:fld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7B814-A3E1-9C42-AE66-6B119184D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1543050"/>
            <a:ext cx="53467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44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Appendix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34</a:t>
            </a:fld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B91DE-A11C-DE43-AE5D-DDAF667DD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1543050"/>
            <a:ext cx="53467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89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Appendix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35</a:t>
            </a:fld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F025A-C270-B14A-85C7-A8B888D69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1543050"/>
            <a:ext cx="53467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50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Appendix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36</a:t>
            </a:fld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EC284-DED7-6A43-896A-2CFF859F1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1543050"/>
            <a:ext cx="53467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56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Appendix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37</a:t>
            </a:fld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4ED5B-8908-1547-9A01-1C24AED7F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1543050"/>
            <a:ext cx="53467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65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7C80BA7-CC9E-4E96-B554-587D9D967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4953" y="2541933"/>
            <a:ext cx="6858000" cy="3309728"/>
          </a:xfrm>
        </p:spPr>
        <p:txBody>
          <a:bodyPr>
            <a:normAutofit/>
          </a:bodyPr>
          <a:lstStyle/>
          <a:p>
            <a:endParaRPr lang="de-CH" sz="4500" dirty="0">
              <a:latin typeface="+mj-lt"/>
              <a:ea typeface="+mj-ea"/>
              <a:cs typeface="+mj-cs"/>
            </a:endParaRPr>
          </a:p>
          <a:p>
            <a:r>
              <a:rPr lang="de-CH" sz="3000" b="1" dirty="0" err="1">
                <a:latin typeface="+mj-lt"/>
              </a:rPr>
              <a:t>Confidence</a:t>
            </a:r>
            <a:r>
              <a:rPr lang="de-CH" sz="3000" b="1" dirty="0">
                <a:latin typeface="+mj-lt"/>
              </a:rPr>
              <a:t> </a:t>
            </a:r>
            <a:r>
              <a:rPr lang="de-CH" sz="3000" b="1" dirty="0" err="1">
                <a:latin typeface="+mj-lt"/>
              </a:rPr>
              <a:t>interval</a:t>
            </a:r>
            <a:r>
              <a:rPr lang="de-CH" sz="3000" b="1" dirty="0">
                <a:latin typeface="+mj-lt"/>
              </a:rPr>
              <a:t> </a:t>
            </a:r>
            <a:r>
              <a:rPr lang="de-CH" sz="3000" b="1" dirty="0" err="1">
                <a:latin typeface="+mj-lt"/>
              </a:rPr>
              <a:t>or</a:t>
            </a:r>
            <a:r>
              <a:rPr lang="de-CH" sz="3000" b="1" dirty="0">
                <a:latin typeface="+mj-lt"/>
              </a:rPr>
              <a:t> </a:t>
            </a:r>
            <a:r>
              <a:rPr lang="de-CH" sz="3000" b="1" dirty="0" err="1">
                <a:latin typeface="+mj-lt"/>
              </a:rPr>
              <a:t>boxplot</a:t>
            </a:r>
            <a:r>
              <a:rPr lang="de-CH" sz="3000" b="1" dirty="0">
                <a:latin typeface="+mj-lt"/>
              </a:rPr>
              <a:t>:</a:t>
            </a:r>
          </a:p>
          <a:p>
            <a:r>
              <a:rPr lang="de-CH" sz="3000" dirty="0" err="1">
                <a:latin typeface="+mj-lt"/>
              </a:rPr>
              <a:t>Which</a:t>
            </a:r>
            <a:r>
              <a:rPr lang="de-CH" sz="3000" dirty="0">
                <a:latin typeface="+mj-lt"/>
              </a:rPr>
              <a:t> </a:t>
            </a:r>
            <a:r>
              <a:rPr lang="de-CH" sz="3000" dirty="0" err="1">
                <a:latin typeface="+mj-lt"/>
              </a:rPr>
              <a:t>is</a:t>
            </a:r>
            <a:r>
              <a:rPr lang="de-CH" sz="3000" dirty="0">
                <a:latin typeface="+mj-lt"/>
              </a:rPr>
              <a:t> </a:t>
            </a:r>
            <a:r>
              <a:rPr lang="de-CH" sz="3000" dirty="0" err="1">
                <a:latin typeface="+mj-lt"/>
              </a:rPr>
              <a:t>better</a:t>
            </a:r>
            <a:r>
              <a:rPr lang="de-CH" sz="3000" dirty="0">
                <a:latin typeface="+mj-lt"/>
              </a:rPr>
              <a:t> </a:t>
            </a:r>
            <a:r>
              <a:rPr lang="de-CH" sz="3000" dirty="0" err="1">
                <a:latin typeface="+mj-lt"/>
              </a:rPr>
              <a:t>to</a:t>
            </a:r>
            <a:r>
              <a:rPr lang="de-CH" sz="3000" dirty="0">
                <a:latin typeface="+mj-lt"/>
              </a:rPr>
              <a:t> </a:t>
            </a:r>
            <a:r>
              <a:rPr lang="de-CH" sz="3000" dirty="0" err="1">
                <a:latin typeface="+mj-lt"/>
              </a:rPr>
              <a:t>interpret</a:t>
            </a:r>
            <a:r>
              <a:rPr lang="de-CH" sz="3000" dirty="0">
                <a:latin typeface="+mj-lt"/>
              </a:rPr>
              <a:t> </a:t>
            </a:r>
            <a:r>
              <a:rPr lang="de-CH" sz="3000" dirty="0" err="1">
                <a:latin typeface="+mj-lt"/>
              </a:rPr>
              <a:t>findings</a:t>
            </a:r>
            <a:r>
              <a:rPr lang="de-CH" sz="3000" dirty="0">
                <a:latin typeface="+mj-lt"/>
              </a:rPr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82B4B9C-EF3C-46A1-9E9B-B369048B5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28" y="1132029"/>
            <a:ext cx="1690255" cy="53578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0FF696C-386A-4D53-99DF-1E2632023F41}"/>
              </a:ext>
            </a:extLst>
          </p:cNvPr>
          <p:cNvSpPr txBox="1"/>
          <p:nvPr/>
        </p:nvSpPr>
        <p:spPr>
          <a:xfrm>
            <a:off x="247427" y="1266685"/>
            <a:ext cx="241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+mj-lt"/>
              </a:rPr>
              <a:t>Institut für Zoologie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7790B07-E029-4C21-A5E6-DC72CDBDC724}"/>
              </a:ext>
            </a:extLst>
          </p:cNvPr>
          <p:cNvSpPr txBox="1"/>
          <p:nvPr/>
        </p:nvSpPr>
        <p:spPr>
          <a:xfrm>
            <a:off x="6283788" y="1098571"/>
            <a:ext cx="24487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900" dirty="0"/>
              <a:t>Raphael von Büren</a:t>
            </a:r>
          </a:p>
          <a:p>
            <a:pPr algn="r"/>
            <a:r>
              <a:rPr lang="de-CH" sz="900" dirty="0"/>
              <a:t>Julia Fanderl</a:t>
            </a:r>
          </a:p>
          <a:p>
            <a:pPr algn="r"/>
            <a:r>
              <a:rPr lang="de-CH" sz="900" dirty="0"/>
              <a:t>	 </a:t>
            </a:r>
          </a:p>
          <a:p>
            <a:pPr algn="r"/>
            <a:r>
              <a:rPr lang="de-CH" sz="900" dirty="0"/>
              <a:t>Prof. Dr. V. Amrhein</a:t>
            </a:r>
          </a:p>
          <a:p>
            <a:pPr algn="r"/>
            <a:r>
              <a:rPr lang="de-CH" sz="900" dirty="0"/>
              <a:t>Dr. T. Roth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5925BC-010D-2040-A241-293E2C7165A3}"/>
              </a:ext>
            </a:extLst>
          </p:cNvPr>
          <p:cNvCxnSpPr>
            <a:cxnSpLocks/>
          </p:cNvCxnSpPr>
          <p:nvPr/>
        </p:nvCxnSpPr>
        <p:spPr>
          <a:xfrm>
            <a:off x="0" y="201107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86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75E171-019D-CB4C-90C1-30F86F4A80CB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0" y="2"/>
            <a:ext cx="7886700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P-value mix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7AE2CA-C469-7048-AF7E-FF0A62FB0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09" y="1479962"/>
            <a:ext cx="7174460" cy="4876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9C9A9-7457-6C42-82F7-9D954F1B54A7}"/>
              </a:ext>
            </a:extLst>
          </p:cNvPr>
          <p:cNvSpPr txBox="1"/>
          <p:nvPr/>
        </p:nvSpPr>
        <p:spPr>
          <a:xfrm>
            <a:off x="118381" y="6314101"/>
            <a:ext cx="424174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err="1"/>
              <a:t>Amrhein</a:t>
            </a:r>
            <a:r>
              <a:rPr lang="en-GB" dirty="0"/>
              <a:t>, Korner-</a:t>
            </a:r>
            <a:r>
              <a:rPr lang="en-GB" dirty="0" err="1"/>
              <a:t>Nievergelt</a:t>
            </a:r>
            <a:r>
              <a:rPr lang="en-GB" dirty="0"/>
              <a:t> &amp; Roth (2017)</a:t>
            </a:r>
            <a:endParaRPr lang="en-US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AD10C-B9CB-4147-8FD5-B48F6BAC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018957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8260A8-3C74-6146-8B77-75E146C2E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01"/>
          <a:stretch/>
        </p:blipFill>
        <p:spPr>
          <a:xfrm>
            <a:off x="2802525" y="1466819"/>
            <a:ext cx="3538950" cy="28702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659735-704F-5440-943B-AF3D3C0B6ADC}"/>
              </a:ext>
            </a:extLst>
          </p:cNvPr>
          <p:cNvCxnSpPr>
            <a:cxnSpLocks/>
          </p:cNvCxnSpPr>
          <p:nvPr/>
        </p:nvCxnSpPr>
        <p:spPr>
          <a:xfrm flipH="1">
            <a:off x="3880868" y="2623594"/>
            <a:ext cx="515593" cy="278331"/>
          </a:xfrm>
          <a:prstGeom prst="straightConnector1">
            <a:avLst/>
          </a:prstGeom>
          <a:ln w="539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00C5207-55C0-0F49-9A7B-D64A34AF0BAD}"/>
              </a:ext>
            </a:extLst>
          </p:cNvPr>
          <p:cNvSpPr txBox="1"/>
          <p:nvPr/>
        </p:nvSpPr>
        <p:spPr>
          <a:xfrm>
            <a:off x="0" y="463463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/>
              <a:t>Confidence interval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DADE7-1022-8D41-BBF8-9F567C3B49B1}"/>
              </a:ext>
            </a:extLst>
          </p:cNvPr>
          <p:cNvSpPr txBox="1"/>
          <p:nvPr/>
        </p:nvSpPr>
        <p:spPr>
          <a:xfrm>
            <a:off x="4138664" y="2129780"/>
            <a:ext cx="1097515" cy="4154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100" b="1" dirty="0"/>
              <a:t>Average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E0E680-DAF9-1445-8A99-6D8AB877E7E0}"/>
              </a:ext>
            </a:extLst>
          </p:cNvPr>
          <p:cNvSpPr/>
          <p:nvPr/>
        </p:nvSpPr>
        <p:spPr>
          <a:xfrm>
            <a:off x="3558704" y="2771005"/>
            <a:ext cx="270000" cy="27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26882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00C5207-55C0-0F49-9A7B-D64A34AF0BAD}"/>
              </a:ext>
            </a:extLst>
          </p:cNvPr>
          <p:cNvSpPr txBox="1"/>
          <p:nvPr/>
        </p:nvSpPr>
        <p:spPr>
          <a:xfrm>
            <a:off x="0" y="463463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/>
              <a:t>Boxplot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7F89A4-FA79-4045-AF53-B97589EF5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517" y="1465347"/>
            <a:ext cx="3542966" cy="28702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55095A-CF30-0E4B-8841-253F0593533A}"/>
              </a:ext>
            </a:extLst>
          </p:cNvPr>
          <p:cNvCxnSpPr>
            <a:cxnSpLocks/>
          </p:cNvCxnSpPr>
          <p:nvPr/>
        </p:nvCxnSpPr>
        <p:spPr>
          <a:xfrm flipH="1">
            <a:off x="5070678" y="2546596"/>
            <a:ext cx="477078" cy="278331"/>
          </a:xfrm>
          <a:prstGeom prst="straightConnector1">
            <a:avLst/>
          </a:prstGeom>
          <a:ln w="539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EBB3D27-FDD4-C142-8029-130FD76BB7E8}"/>
              </a:ext>
            </a:extLst>
          </p:cNvPr>
          <p:cNvSpPr txBox="1"/>
          <p:nvPr/>
        </p:nvSpPr>
        <p:spPr>
          <a:xfrm>
            <a:off x="5193577" y="2097316"/>
            <a:ext cx="1041124" cy="4154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100" b="1" dirty="0"/>
              <a:t>Median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C1490D-EBB8-AE4E-9F30-2A4C91BBEB65}"/>
              </a:ext>
            </a:extLst>
          </p:cNvPr>
          <p:cNvCxnSpPr/>
          <p:nvPr/>
        </p:nvCxnSpPr>
        <p:spPr>
          <a:xfrm>
            <a:off x="3178419" y="2811736"/>
            <a:ext cx="1839504" cy="0"/>
          </a:xfrm>
          <a:prstGeom prst="line">
            <a:avLst/>
          </a:prstGeom>
          <a:ln w="825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27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1DED32-BDA1-4EB8-930B-BD7D7EEE3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65" y="2284455"/>
            <a:ext cx="8044961" cy="1412230"/>
          </a:xfrm>
        </p:spPr>
        <p:txBody>
          <a:bodyPr vert="horz" lIns="68580" tIns="34290" rIns="68580" bIns="34290" rtlCol="0" anchor="ctr">
            <a:no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GB" sz="3000" dirty="0"/>
              <a:t>The average / median in our sample is an </a:t>
            </a:r>
            <a:r>
              <a:rPr lang="en-GB" sz="3000" b="1" dirty="0"/>
              <a:t>estimate</a:t>
            </a:r>
            <a:r>
              <a:rPr lang="en-GB" sz="3000" dirty="0"/>
              <a:t> of the true average / median in a larger population</a:t>
            </a:r>
            <a:endParaRPr lang="de-CH" sz="3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7532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1DED32-BDA1-4EB8-930B-BD7D7EEE3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32" y="2202590"/>
            <a:ext cx="8218125" cy="1254697"/>
          </a:xfrm>
        </p:spPr>
        <p:txBody>
          <a:bodyPr vert="horz" lIns="68580" tIns="34290" rIns="68580" bIns="34290" rtlCol="0" anchor="ctr">
            <a:no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GB" sz="3000" dirty="0"/>
              <a:t>Which of the </a:t>
            </a:r>
            <a:r>
              <a:rPr lang="en-GB" sz="3000" b="1" dirty="0"/>
              <a:t>estimates</a:t>
            </a:r>
            <a:r>
              <a:rPr lang="en-GB" sz="3000" dirty="0"/>
              <a:t> on each slide is </a:t>
            </a:r>
            <a:r>
              <a:rPr lang="en-GB" sz="3000" b="1" dirty="0"/>
              <a:t>more reliable</a:t>
            </a:r>
            <a:r>
              <a:rPr lang="en-GB" sz="3000" dirty="0"/>
              <a:t>?</a:t>
            </a:r>
            <a:endParaRPr lang="de-CH" sz="30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41B2DA-F7E0-CC4A-A19A-D43512D31CE9}"/>
              </a:ext>
            </a:extLst>
          </p:cNvPr>
          <p:cNvSpPr txBox="1"/>
          <p:nvPr/>
        </p:nvSpPr>
        <p:spPr>
          <a:xfrm>
            <a:off x="648730" y="3457284"/>
            <a:ext cx="8495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(The two p-values refer to one-sample t-tests against the same null hypothesis;</a:t>
            </a:r>
          </a:p>
          <a:p>
            <a:r>
              <a:rPr lang="en-GB" i="1" dirty="0"/>
              <a:t>sample sizes are equal)</a:t>
            </a:r>
            <a:endParaRPr lang="en-US" i="1" dirty="0"/>
          </a:p>
          <a:p>
            <a:pPr marL="257175" indent="-257175">
              <a:spcBef>
                <a:spcPct val="0"/>
              </a:spcBef>
              <a:buFontTx/>
              <a:buChar char="-"/>
            </a:pPr>
            <a:endParaRPr lang="de-CH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13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00">
        <p:fade/>
      </p:transition>
    </mc:Choice>
    <mc:Fallback xmlns="">
      <p:transition spd="med" advClick="0" advTm="2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1DED32-BDA1-4EB8-930B-BD7D7EEE3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996414"/>
            <a:ext cx="9144000" cy="827595"/>
          </a:xfrm>
        </p:spPr>
        <p:txBody>
          <a:bodyPr vert="horz" lIns="68580" tIns="34290" rIns="68580" bIns="34290" rtlCol="0" anchor="ctr">
            <a:no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GB" sz="3000" dirty="0"/>
              <a:t>Is the left or right estimate more reliable?</a:t>
            </a:r>
            <a:endParaRPr lang="de-CH" sz="30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4EB4F-3A7E-F144-BF22-19589F8E459D}"/>
              </a:ext>
            </a:extLst>
          </p:cNvPr>
          <p:cNvSpPr txBox="1"/>
          <p:nvPr/>
        </p:nvSpPr>
        <p:spPr>
          <a:xfrm>
            <a:off x="-1" y="841743"/>
            <a:ext cx="91440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will see 10 slides. 5x Confidence intervals, 5x boxplots.</a:t>
            </a:r>
          </a:p>
          <a:p>
            <a:pPr algn="ctr"/>
            <a:r>
              <a:rPr lang="en-US" dirty="0"/>
              <a:t>For each slide, you have </a:t>
            </a:r>
            <a:r>
              <a:rPr lang="en-US" b="1" dirty="0"/>
              <a:t>6 seconds </a:t>
            </a:r>
            <a:r>
              <a:rPr lang="en-US" dirty="0"/>
              <a:t>to answer…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EB29B7-61F2-2141-878B-AC105FB7B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36099" r="-34132" b="6802"/>
          <a:stretch/>
        </p:blipFill>
        <p:spPr>
          <a:xfrm>
            <a:off x="2891896" y="1819196"/>
            <a:ext cx="3060638" cy="22159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42698D-6591-194F-A33C-A33DFC6DF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34132" b="6801"/>
          <a:stretch/>
        </p:blipFill>
        <p:spPr>
          <a:xfrm>
            <a:off x="4786183" y="2437875"/>
            <a:ext cx="3060638" cy="15972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B296DE-BD4D-264B-A803-6D01599FF3A7}"/>
              </a:ext>
            </a:extLst>
          </p:cNvPr>
          <p:cNvSpPr txBox="1"/>
          <p:nvPr/>
        </p:nvSpPr>
        <p:spPr>
          <a:xfrm>
            <a:off x="3175908" y="1951081"/>
            <a:ext cx="26802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 = 0.XX	                         p = 0.XX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4907B24-FA27-5A4E-ACC6-324DC649AB61}"/>
              </a:ext>
            </a:extLst>
          </p:cNvPr>
          <p:cNvSpPr txBox="1">
            <a:spLocks/>
          </p:cNvSpPr>
          <p:nvPr/>
        </p:nvSpPr>
        <p:spPr>
          <a:xfrm>
            <a:off x="632661" y="1699105"/>
            <a:ext cx="1860317" cy="82759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de-CH" sz="3000" b="1" dirty="0" err="1"/>
              <a:t>Examples</a:t>
            </a:r>
            <a:endParaRPr lang="de-CH" sz="30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5556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1DED32-BDA1-4EB8-930B-BD7D7EEE3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996414"/>
            <a:ext cx="9144000" cy="827595"/>
          </a:xfrm>
        </p:spPr>
        <p:txBody>
          <a:bodyPr vert="horz" lIns="68580" tIns="34290" rIns="68580" bIns="34290" rtlCol="0" anchor="ctr">
            <a:no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GB" sz="3000" dirty="0"/>
              <a:t>Is the left or right estimate more reliable?</a:t>
            </a:r>
            <a:endParaRPr lang="de-CH" sz="300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E11A4158-6D23-E749-9CBA-BD46EE0B313C}"/>
              </a:ext>
            </a:extLst>
          </p:cNvPr>
          <p:cNvSpPr txBox="1">
            <a:spLocks/>
          </p:cNvSpPr>
          <p:nvPr/>
        </p:nvSpPr>
        <p:spPr>
          <a:xfrm>
            <a:off x="2" y="4942707"/>
            <a:ext cx="9144001" cy="110291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dirty="0"/>
              <a:t>No idea? Please just guess.</a:t>
            </a:r>
            <a:br>
              <a:rPr lang="en-GB" sz="3000" dirty="0"/>
            </a:br>
            <a:r>
              <a:rPr lang="en-GB" sz="3000" b="1" dirty="0"/>
              <a:t>We need an answer, but it does not need to be correct…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4EB4F-3A7E-F144-BF22-19589F8E459D}"/>
              </a:ext>
            </a:extLst>
          </p:cNvPr>
          <p:cNvSpPr txBox="1"/>
          <p:nvPr/>
        </p:nvSpPr>
        <p:spPr>
          <a:xfrm>
            <a:off x="-1" y="841743"/>
            <a:ext cx="91440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will see 10 slides. 5x Confidence intervals, 5x boxplots.</a:t>
            </a:r>
          </a:p>
          <a:p>
            <a:pPr algn="ctr"/>
            <a:r>
              <a:rPr lang="en-US" dirty="0"/>
              <a:t>For each slide, you have </a:t>
            </a:r>
            <a:r>
              <a:rPr lang="en-US" b="1" dirty="0"/>
              <a:t>6 seconds </a:t>
            </a:r>
            <a:r>
              <a:rPr lang="en-US" dirty="0"/>
              <a:t>to answer…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61338-E60F-6A45-AD7D-FABCA2235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38355" r="-54997"/>
          <a:stretch/>
        </p:blipFill>
        <p:spPr>
          <a:xfrm>
            <a:off x="2891899" y="1808822"/>
            <a:ext cx="3086207" cy="22317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45FB46-A754-5C4D-A8CE-B6E8C77DC9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8355"/>
          <a:stretch/>
        </p:blipFill>
        <p:spPr>
          <a:xfrm>
            <a:off x="4474568" y="1819198"/>
            <a:ext cx="1991143" cy="22317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8EDB25-8A6E-CC46-BCE0-92B653F85486}"/>
              </a:ext>
            </a:extLst>
          </p:cNvPr>
          <p:cNvSpPr txBox="1"/>
          <p:nvPr/>
        </p:nvSpPr>
        <p:spPr>
          <a:xfrm>
            <a:off x="3320854" y="1940704"/>
            <a:ext cx="24926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 = 0.XX	                     p = 0.XX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C30C278-405A-004D-B1C8-F4A9C3E88FD4}"/>
              </a:ext>
            </a:extLst>
          </p:cNvPr>
          <p:cNvSpPr txBox="1">
            <a:spLocks/>
          </p:cNvSpPr>
          <p:nvPr/>
        </p:nvSpPr>
        <p:spPr>
          <a:xfrm>
            <a:off x="632661" y="1699105"/>
            <a:ext cx="1860317" cy="82759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de-CH" sz="3000" b="1" dirty="0" err="1"/>
              <a:t>Examples</a:t>
            </a:r>
            <a:endParaRPr lang="de-CH" sz="30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397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1DED32-BDA1-4EB8-930B-BD7D7EEE3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27" y="3097523"/>
            <a:ext cx="7886700" cy="67839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CH" sz="4500" b="1" dirty="0" err="1">
                <a:latin typeface="+mj-lt"/>
                <a:ea typeface="+mj-ea"/>
                <a:cs typeface="+mj-cs"/>
              </a:rPr>
              <a:t>Let’s</a:t>
            </a:r>
            <a:r>
              <a:rPr lang="de-CH" sz="4500" b="1" dirty="0">
                <a:latin typeface="+mj-lt"/>
                <a:ea typeface="+mj-ea"/>
                <a:cs typeface="+mj-cs"/>
              </a:rPr>
              <a:t> </a:t>
            </a:r>
            <a:r>
              <a:rPr lang="de-CH" sz="4500" b="1" dirty="0" err="1">
                <a:latin typeface="+mj-lt"/>
                <a:ea typeface="+mj-ea"/>
                <a:cs typeface="+mj-cs"/>
              </a:rPr>
              <a:t>start</a:t>
            </a:r>
            <a:r>
              <a:rPr lang="de-CH" sz="4500" b="1" dirty="0">
                <a:latin typeface="+mj-lt"/>
                <a:ea typeface="+mj-ea"/>
                <a:cs typeface="+mj-cs"/>
              </a:rPr>
              <a:t>...!</a:t>
            </a:r>
          </a:p>
        </p:txBody>
      </p:sp>
    </p:spTree>
    <p:extLst>
      <p:ext uri="{BB962C8B-B14F-4D97-AF65-F5344CB8AC3E}">
        <p14:creationId xmlns:p14="http://schemas.microsoft.com/office/powerpoint/2010/main" val="108346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BFFB71-4DF4-144C-9F6C-0FF6C4EC7ECC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1904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8CE923-1AED-BC47-9723-4901EAF85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8572500" cy="5143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55608B1-2260-4140-BA56-69F324703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129F7-3AA7-B54A-994A-58E2983C46CA}"/>
              </a:ext>
            </a:extLst>
          </p:cNvPr>
          <p:cNvSpPr txBox="1"/>
          <p:nvPr/>
        </p:nvSpPr>
        <p:spPr>
          <a:xfrm>
            <a:off x="8515350" y="5239003"/>
            <a:ext cx="628650" cy="7848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500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06158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BFFB71-4DF4-144C-9F6C-0FF6C4EC7ECC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22292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Study question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13CAF7-D5F9-B647-90EB-4D8A75E433EB}"/>
              </a:ext>
            </a:extLst>
          </p:cNvPr>
          <p:cNvSpPr txBox="1"/>
          <p:nvPr/>
        </p:nvSpPr>
        <p:spPr>
          <a:xfrm>
            <a:off x="0" y="3172230"/>
            <a:ext cx="914400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/>
              <a:t>Do </a:t>
            </a:r>
            <a:r>
              <a:rPr lang="en-US" sz="2800" b="1" dirty="0"/>
              <a:t>p-values</a:t>
            </a:r>
            <a:r>
              <a:rPr lang="en-US" sz="2800" dirty="0"/>
              <a:t> mislead about </a:t>
            </a:r>
            <a:r>
              <a:rPr lang="en-US" sz="2800" b="1" dirty="0"/>
              <a:t>reliability</a:t>
            </a:r>
            <a:r>
              <a:rPr lang="en-US" sz="2800" dirty="0"/>
              <a:t> of point estimates?</a:t>
            </a:r>
          </a:p>
          <a:p>
            <a:pPr algn="ctr">
              <a:lnSpc>
                <a:spcPct val="150000"/>
              </a:lnSpc>
            </a:pPr>
            <a:endParaRPr lang="en-US" sz="2800" dirty="0"/>
          </a:p>
          <a:p>
            <a:pPr algn="ctr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778557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8CE923-1AED-BC47-9723-4901EAF85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8572500" cy="51435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734FA67-B484-4945-B716-59BC84DBE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ECD76-107D-234E-9A25-0A92248BCC64}"/>
              </a:ext>
            </a:extLst>
          </p:cNvPr>
          <p:cNvSpPr txBox="1"/>
          <p:nvPr/>
        </p:nvSpPr>
        <p:spPr>
          <a:xfrm>
            <a:off x="8515350" y="5239003"/>
            <a:ext cx="628650" cy="7848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500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75709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BFFB71-4DF4-144C-9F6C-0FF6C4EC7ECC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06668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8CE923-1AED-BC47-9723-4901EAF85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8572500" cy="51435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1737919-E29C-574E-B518-C037B6F8B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2EB31-CDE2-A442-90FC-FBB104C20E5E}"/>
              </a:ext>
            </a:extLst>
          </p:cNvPr>
          <p:cNvSpPr txBox="1"/>
          <p:nvPr/>
        </p:nvSpPr>
        <p:spPr>
          <a:xfrm>
            <a:off x="8515350" y="5239003"/>
            <a:ext cx="628650" cy="7848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500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337304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BFFB71-4DF4-144C-9F6C-0FF6C4EC7ECC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8412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8CE923-1AED-BC47-9723-4901EAF85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8572500" cy="51435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06279F6-61D9-764B-B905-767EE791E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183134-8924-8549-970B-B1B8AD425105}"/>
              </a:ext>
            </a:extLst>
          </p:cNvPr>
          <p:cNvSpPr txBox="1"/>
          <p:nvPr/>
        </p:nvSpPr>
        <p:spPr>
          <a:xfrm>
            <a:off x="8515350" y="5239003"/>
            <a:ext cx="628650" cy="7848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500" dirty="0"/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59101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BFFB71-4DF4-144C-9F6C-0FF6C4EC7ECC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9098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8CE923-1AED-BC47-9723-4901EAF85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8572500" cy="51435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B9D6B1-F640-E84B-A98D-747EB6AA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2A5F95-9C67-6940-A47E-783C1B8A0672}"/>
              </a:ext>
            </a:extLst>
          </p:cNvPr>
          <p:cNvSpPr txBox="1"/>
          <p:nvPr/>
        </p:nvSpPr>
        <p:spPr>
          <a:xfrm>
            <a:off x="8515350" y="5239003"/>
            <a:ext cx="628650" cy="7848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500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404638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BFFB71-4DF4-144C-9F6C-0FF6C4EC7ECC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7789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8CE923-1AED-BC47-9723-4901EAF85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8572500" cy="51435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0207201-C977-DB47-908E-A9A8649EA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00762-B6BC-6147-8A08-E4CC66154781}"/>
              </a:ext>
            </a:extLst>
          </p:cNvPr>
          <p:cNvSpPr txBox="1"/>
          <p:nvPr/>
        </p:nvSpPr>
        <p:spPr>
          <a:xfrm>
            <a:off x="8515350" y="5239003"/>
            <a:ext cx="628650" cy="7848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500" dirty="0"/>
              <a:t> 6</a:t>
            </a:r>
          </a:p>
        </p:txBody>
      </p:sp>
    </p:spTree>
    <p:extLst>
      <p:ext uri="{BB962C8B-B14F-4D97-AF65-F5344CB8AC3E}">
        <p14:creationId xmlns:p14="http://schemas.microsoft.com/office/powerpoint/2010/main" val="21680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BFFB71-4DF4-144C-9F6C-0FF6C4EC7ECC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3306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Workflow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5</a:t>
            </a:fld>
            <a:endParaRPr lang="de-CH"/>
          </a:p>
        </p:txBody>
      </p:sp>
      <p:pic>
        <p:nvPicPr>
          <p:cNvPr id="30" name="Grafik 13">
            <a:extLst>
              <a:ext uri="{FF2B5EF4-FFF2-40B4-BE49-F238E27FC236}">
                <a16:creationId xmlns:a16="http://schemas.microsoft.com/office/drawing/2014/main" id="{07DFF003-92DC-F442-8B4E-3AB43A396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640" t="-27117" r="-13363" b="-21313"/>
          <a:stretch/>
        </p:blipFill>
        <p:spPr>
          <a:xfrm>
            <a:off x="5776727" y="1772966"/>
            <a:ext cx="1786084" cy="1620000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1E7CC3-A73C-2B41-AF80-9BDCB9917902}"/>
              </a:ext>
            </a:extLst>
          </p:cNvPr>
          <p:cNvCxnSpPr>
            <a:cxnSpLocks/>
          </p:cNvCxnSpPr>
          <p:nvPr/>
        </p:nvCxnSpPr>
        <p:spPr>
          <a:xfrm>
            <a:off x="252250" y="3864842"/>
            <a:ext cx="8403021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27D44ED-38B4-F543-8069-ED2256E17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116" y="4378711"/>
            <a:ext cx="1607261" cy="1619907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74F3E8-3E8A-AE4C-825C-03276EC89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41" y="1744687"/>
            <a:ext cx="2159876" cy="1619907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Grafik 9">
            <a:extLst>
              <a:ext uri="{FF2B5EF4-FFF2-40B4-BE49-F238E27FC236}">
                <a16:creationId xmlns:a16="http://schemas.microsoft.com/office/drawing/2014/main" id="{EED038ED-CFFD-8446-8332-ECB152001F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593" r="1"/>
          <a:stretch/>
        </p:blipFill>
        <p:spPr>
          <a:xfrm>
            <a:off x="3345366" y="1744639"/>
            <a:ext cx="1743012" cy="1620000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Grafik 12">
            <a:extLst>
              <a:ext uri="{FF2B5EF4-FFF2-40B4-BE49-F238E27FC236}">
                <a16:creationId xmlns:a16="http://schemas.microsoft.com/office/drawing/2014/main" id="{4EFA26FE-DA23-1B4B-8828-A51AD08110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1" r="1174"/>
          <a:stretch/>
        </p:blipFill>
        <p:spPr>
          <a:xfrm>
            <a:off x="4486186" y="4405141"/>
            <a:ext cx="1911127" cy="1619907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FFE26B-195B-9649-99B1-C5A077C42E61}"/>
              </a:ext>
            </a:extLst>
          </p:cNvPr>
          <p:cNvCxnSpPr>
            <a:stCxn id="9" idx="2"/>
          </p:cNvCxnSpPr>
          <p:nvPr/>
        </p:nvCxnSpPr>
        <p:spPr>
          <a:xfrm>
            <a:off x="1577079" y="3364592"/>
            <a:ext cx="0" cy="49505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7D0E6C-89CF-F443-B4C7-82B9230F199D}"/>
              </a:ext>
            </a:extLst>
          </p:cNvPr>
          <p:cNvCxnSpPr/>
          <p:nvPr/>
        </p:nvCxnSpPr>
        <p:spPr>
          <a:xfrm>
            <a:off x="2994744" y="3859646"/>
            <a:ext cx="0" cy="49505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C0B513-45E3-854C-982E-C871A582EFE6}"/>
              </a:ext>
            </a:extLst>
          </p:cNvPr>
          <p:cNvCxnSpPr/>
          <p:nvPr/>
        </p:nvCxnSpPr>
        <p:spPr>
          <a:xfrm>
            <a:off x="4216872" y="3364592"/>
            <a:ext cx="0" cy="49505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68A577-0BD5-5141-BE8C-4DD5FF2329B8}"/>
              </a:ext>
            </a:extLst>
          </p:cNvPr>
          <p:cNvCxnSpPr/>
          <p:nvPr/>
        </p:nvCxnSpPr>
        <p:spPr>
          <a:xfrm>
            <a:off x="5437019" y="3884431"/>
            <a:ext cx="0" cy="49505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565F87-5C82-CE44-AC0C-3456F4F778E2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6669769" y="3392966"/>
            <a:ext cx="0" cy="48006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64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8CE923-1AED-BC47-9723-4901EAF85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8572500" cy="51435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3AA618E-748B-CB47-ABF4-545B83EB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4B4C9-3862-DE45-A48D-9D3637D6ACE9}"/>
              </a:ext>
            </a:extLst>
          </p:cNvPr>
          <p:cNvSpPr txBox="1"/>
          <p:nvPr/>
        </p:nvSpPr>
        <p:spPr>
          <a:xfrm>
            <a:off x="8515350" y="5239003"/>
            <a:ext cx="628650" cy="7848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500" dirty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287815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BFFB71-4DF4-144C-9F6C-0FF6C4EC7ECC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8368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8CE923-1AED-BC47-9723-4901EAF85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8572500" cy="51435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6792A51-1617-994C-96BC-90CC09794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139C5-CC94-CD48-9CC7-957C2ED6206D}"/>
              </a:ext>
            </a:extLst>
          </p:cNvPr>
          <p:cNvSpPr txBox="1"/>
          <p:nvPr/>
        </p:nvSpPr>
        <p:spPr>
          <a:xfrm>
            <a:off x="8515350" y="5239003"/>
            <a:ext cx="628650" cy="7848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500" dirty="0"/>
              <a:t> 8</a:t>
            </a:r>
          </a:p>
        </p:txBody>
      </p:sp>
    </p:spTree>
    <p:extLst>
      <p:ext uri="{BB962C8B-B14F-4D97-AF65-F5344CB8AC3E}">
        <p14:creationId xmlns:p14="http://schemas.microsoft.com/office/powerpoint/2010/main" val="371086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BFFB71-4DF4-144C-9F6C-0FF6C4EC7ECC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7015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8CE923-1AED-BC47-9723-4901EAF85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8572500" cy="51435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A00629C-69DB-3D45-88FB-6A7C2A7C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C1373-CFEA-894D-B37F-B3449C5E2C56}"/>
              </a:ext>
            </a:extLst>
          </p:cNvPr>
          <p:cNvSpPr txBox="1"/>
          <p:nvPr/>
        </p:nvSpPr>
        <p:spPr>
          <a:xfrm>
            <a:off x="8515350" y="5239003"/>
            <a:ext cx="628650" cy="7848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500" dirty="0"/>
              <a:t> 9</a:t>
            </a:r>
          </a:p>
        </p:txBody>
      </p:sp>
    </p:spTree>
    <p:extLst>
      <p:ext uri="{BB962C8B-B14F-4D97-AF65-F5344CB8AC3E}">
        <p14:creationId xmlns:p14="http://schemas.microsoft.com/office/powerpoint/2010/main" val="283270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BFFB71-4DF4-144C-9F6C-0FF6C4EC7ECC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7753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8CE923-1AED-BC47-9723-4901EAF85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8572500" cy="51435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B4CE561-8DE3-694A-A83B-D4786D8D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A333A3-FB90-154E-BB9B-2A0B403A89FC}"/>
              </a:ext>
            </a:extLst>
          </p:cNvPr>
          <p:cNvSpPr txBox="1"/>
          <p:nvPr/>
        </p:nvSpPr>
        <p:spPr>
          <a:xfrm>
            <a:off x="8084529" y="5239003"/>
            <a:ext cx="1059473" cy="7848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500" dirty="0"/>
              <a:t> 10</a:t>
            </a:r>
          </a:p>
        </p:txBody>
      </p:sp>
    </p:spTree>
    <p:extLst>
      <p:ext uri="{BB962C8B-B14F-4D97-AF65-F5344CB8AC3E}">
        <p14:creationId xmlns:p14="http://schemas.microsoft.com/office/powerpoint/2010/main" val="10097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BFFB71-4DF4-144C-9F6C-0FF6C4EC7ECC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20826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63099F-BAD0-2B4A-A7A0-1C25F842F170}"/>
              </a:ext>
            </a:extLst>
          </p:cNvPr>
          <p:cNvSpPr txBox="1"/>
          <p:nvPr/>
        </p:nvSpPr>
        <p:spPr>
          <a:xfrm>
            <a:off x="0" y="2951720"/>
            <a:ext cx="91440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5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7067344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127081-A158-B348-886D-50E8C001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68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6515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Questionnaire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6</a:t>
            </a:fld>
            <a:endParaRPr lang="de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994027-D525-FE44-B19C-B1C9D0B922CA}"/>
              </a:ext>
            </a:extLst>
          </p:cNvPr>
          <p:cNvSpPr txBox="1"/>
          <p:nvPr/>
        </p:nvSpPr>
        <p:spPr>
          <a:xfrm>
            <a:off x="1553890" y="2005103"/>
            <a:ext cx="5770179" cy="67185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/>
              <a:t>Randomized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ACC9B-C888-C34C-A4BB-BC8AC26FED84}"/>
              </a:ext>
            </a:extLst>
          </p:cNvPr>
          <p:cNvSpPr txBox="1"/>
          <p:nvPr/>
        </p:nvSpPr>
        <p:spPr>
          <a:xfrm>
            <a:off x="628652" y="4881053"/>
            <a:ext cx="3598477" cy="6718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lnSpc>
                <a:spcPct val="150000"/>
              </a:lnSpc>
              <a:defRPr sz="2800"/>
            </a:lvl1pPr>
          </a:lstStyle>
          <a:p>
            <a:r>
              <a:rPr lang="en-GB" b="1" dirty="0"/>
              <a:t>P-value presented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2976F2-EC40-AA40-A510-3B94187FF789}"/>
              </a:ext>
            </a:extLst>
          </p:cNvPr>
          <p:cNvSpPr txBox="1"/>
          <p:nvPr/>
        </p:nvSpPr>
        <p:spPr>
          <a:xfrm>
            <a:off x="4516565" y="4879888"/>
            <a:ext cx="3878318" cy="6718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lnSpc>
                <a:spcPct val="150000"/>
              </a:lnSpc>
              <a:defRPr sz="2800"/>
            </a:lvl1pPr>
          </a:lstStyle>
          <a:p>
            <a:r>
              <a:rPr lang="en-GB" b="1" dirty="0"/>
              <a:t>No P-value presented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2A5320-A656-1A40-AA0D-88B1EADA3B91}"/>
              </a:ext>
            </a:extLst>
          </p:cNvPr>
          <p:cNvSpPr txBox="1"/>
          <p:nvPr/>
        </p:nvSpPr>
        <p:spPr>
          <a:xfrm>
            <a:off x="628651" y="3110652"/>
            <a:ext cx="3598478" cy="13181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lnSpc>
                <a:spcPct val="150000"/>
              </a:lnSpc>
              <a:defRPr sz="2800"/>
            </a:lvl1pPr>
          </a:lstStyle>
          <a:p>
            <a:pPr algn="l"/>
            <a:r>
              <a:rPr lang="en-GB" dirty="0"/>
              <a:t> 5 boxplots</a:t>
            </a:r>
          </a:p>
          <a:p>
            <a:pPr algn="l"/>
            <a:r>
              <a:rPr lang="en-GB" dirty="0"/>
              <a:t> 5 confidence intervals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02C087-4A7C-C945-87CA-1F8182440223}"/>
              </a:ext>
            </a:extLst>
          </p:cNvPr>
          <p:cNvCxnSpPr/>
          <p:nvPr/>
        </p:nvCxnSpPr>
        <p:spPr>
          <a:xfrm>
            <a:off x="2396359" y="2676952"/>
            <a:ext cx="0" cy="433700"/>
          </a:xfrm>
          <a:prstGeom prst="line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EEA7C4-D3DE-1A49-8355-91C12ECAC68C}"/>
              </a:ext>
            </a:extLst>
          </p:cNvPr>
          <p:cNvCxnSpPr/>
          <p:nvPr/>
        </p:nvCxnSpPr>
        <p:spPr>
          <a:xfrm>
            <a:off x="6457950" y="2687628"/>
            <a:ext cx="0" cy="433700"/>
          </a:xfrm>
          <a:prstGeom prst="line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800A3-94B1-994C-8E47-7853C6EC88E8}"/>
              </a:ext>
            </a:extLst>
          </p:cNvPr>
          <p:cNvCxnSpPr>
            <a:cxnSpLocks/>
          </p:cNvCxnSpPr>
          <p:nvPr/>
        </p:nvCxnSpPr>
        <p:spPr>
          <a:xfrm>
            <a:off x="6455724" y="4417373"/>
            <a:ext cx="0" cy="4636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515F96-D7D7-3A4B-855B-03E382B8472F}"/>
              </a:ext>
            </a:extLst>
          </p:cNvPr>
          <p:cNvCxnSpPr>
            <a:cxnSpLocks/>
          </p:cNvCxnSpPr>
          <p:nvPr/>
        </p:nvCxnSpPr>
        <p:spPr>
          <a:xfrm>
            <a:off x="2394383" y="4426942"/>
            <a:ext cx="1975" cy="46032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CE0742-836F-F64C-AEEE-A2A7CB0A4114}"/>
              </a:ext>
            </a:extLst>
          </p:cNvPr>
          <p:cNvSpPr txBox="1"/>
          <p:nvPr/>
        </p:nvSpPr>
        <p:spPr>
          <a:xfrm>
            <a:off x="4518791" y="3126180"/>
            <a:ext cx="3878318" cy="13181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lnSpc>
                <a:spcPct val="150000"/>
              </a:lnSpc>
              <a:defRPr sz="2800"/>
            </a:lvl1pPr>
          </a:lstStyle>
          <a:p>
            <a:pPr algn="l"/>
            <a:r>
              <a:rPr lang="en-GB" dirty="0"/>
              <a:t> 5 boxplots</a:t>
            </a:r>
          </a:p>
          <a:p>
            <a:pPr algn="l"/>
            <a:r>
              <a:rPr lang="en-GB" dirty="0"/>
              <a:t> 5 confidence intervals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6167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127081-A158-B348-886D-50E8C001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69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3301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127081-A158-B348-886D-50E8C001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70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8788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127081-A158-B348-886D-50E8C001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71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55241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127081-A158-B348-886D-50E8C001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72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74975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127081-A158-B348-886D-50E8C001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73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6291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127081-A158-B348-886D-50E8C001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74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75198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127081-A158-B348-886D-50E8C001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75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11841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127081-A158-B348-886D-50E8C001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76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66669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127081-A158-B348-886D-50E8C001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77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3415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127081-A158-B348-886D-50E8C001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78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232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Questionnaire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7</a:t>
            </a:fld>
            <a:endParaRPr lang="de-C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B8AF2F-0275-0C46-83D0-C7C03FA38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1" y="2336664"/>
            <a:ext cx="7034958" cy="3910179"/>
          </a:xfrm>
          <a:prstGeom prst="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413331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127081-A158-B348-886D-50E8C001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79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550535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127081-A158-B348-886D-50E8C001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80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96814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127081-A158-B348-886D-50E8C001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81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77837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127081-A158-B348-886D-50E8C001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82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81663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127081-A158-B348-886D-50E8C001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83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5662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EE34C-5168-F74E-B36D-65F7DB452589}"/>
              </a:ext>
            </a:extLst>
          </p:cNvPr>
          <p:cNvSpPr/>
          <p:nvPr/>
        </p:nvSpPr>
        <p:spPr>
          <a:xfrm>
            <a:off x="0" y="1"/>
            <a:ext cx="9144000" cy="130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28651" y="2"/>
            <a:ext cx="8360971" cy="1306287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Questionnaire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C215-5EE0-B144-BCD6-F5B2D1C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AEA6-27DA-49C4-B03F-C3F895AB8675}" type="slidenum">
              <a:rPr lang="de-CH" smtClean="0"/>
              <a:t>8</a:t>
            </a:fld>
            <a:endParaRPr lang="de-C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B8AF2F-0275-0C46-83D0-C7C03FA38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71" y="2560638"/>
            <a:ext cx="6493458" cy="3896074"/>
          </a:xfrm>
          <a:prstGeom prst="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00D92A-F760-AF4B-BC02-8380BC4C5BBA}"/>
              </a:ext>
            </a:extLst>
          </p:cNvPr>
          <p:cNvSpPr txBox="1"/>
          <p:nvPr/>
        </p:nvSpPr>
        <p:spPr>
          <a:xfrm>
            <a:off x="0" y="1555304"/>
            <a:ext cx="914400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/>
              <a:t>Which of the </a:t>
            </a:r>
            <a:r>
              <a:rPr lang="en-GB" sz="2800" b="1" dirty="0"/>
              <a:t>estimates</a:t>
            </a:r>
            <a:r>
              <a:rPr lang="en-GB" sz="2800" dirty="0"/>
              <a:t> is </a:t>
            </a:r>
            <a:r>
              <a:rPr lang="en-GB" sz="2800" b="1" dirty="0"/>
              <a:t>more reliable?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2972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4629</TotalTime>
  <Words>623</Words>
  <Application>Microsoft Macintosh PowerPoint</Application>
  <PresentationFormat>On-screen Show (4:3)</PresentationFormat>
  <Paragraphs>215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Arial</vt:lpstr>
      <vt:lpstr>Calibri</vt:lpstr>
      <vt:lpstr>Calibri Light</vt:lpstr>
      <vt:lpstr>Office</vt:lpstr>
      <vt:lpstr>P-values &amp; reliability of estimates</vt:lpstr>
      <vt:lpstr>Reliability ≈ Precision (Cohen 1988)    (if there is no bias)</vt:lpstr>
      <vt:lpstr>P-value</vt:lpstr>
      <vt:lpstr>P-value mix</vt:lpstr>
      <vt:lpstr>Study question</vt:lpstr>
      <vt:lpstr>Workflow</vt:lpstr>
      <vt:lpstr>Questionnaire</vt:lpstr>
      <vt:lpstr>Questionnaire</vt:lpstr>
      <vt:lpstr>Questionnaire</vt:lpstr>
      <vt:lpstr>Questionnaire</vt:lpstr>
      <vt:lpstr>Questionnaire</vt:lpstr>
      <vt:lpstr>Questionnaire</vt:lpstr>
      <vt:lpstr>Questionnaire</vt:lpstr>
      <vt:lpstr>Questionnaire</vt:lpstr>
      <vt:lpstr>Sample</vt:lpstr>
      <vt:lpstr>Logistic regression</vt:lpstr>
      <vt:lpstr>Misleading by p-values</vt:lpstr>
      <vt:lpstr>Misleading by p-values – and now?</vt:lpstr>
      <vt:lpstr>Misleading by p-values – and now?</vt:lpstr>
      <vt:lpstr>Thank you!</vt:lpstr>
      <vt:lpstr>PowerPoint Presentation</vt:lpstr>
      <vt:lpstr>Acknowledgement</vt:lpstr>
      <vt:lpstr>Appendix - Hypothesis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</dc:title>
  <dc:creator>Oser Jakob</dc:creator>
  <cp:lastModifiedBy>raphael.vb@bluewin.ch</cp:lastModifiedBy>
  <cp:revision>366</cp:revision>
  <dcterms:created xsi:type="dcterms:W3CDTF">2017-05-31T06:51:19Z</dcterms:created>
  <dcterms:modified xsi:type="dcterms:W3CDTF">2018-04-11T09:36:22Z</dcterms:modified>
</cp:coreProperties>
</file>